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95" r:id="rId2"/>
    <p:sldId id="301" r:id="rId3"/>
    <p:sldId id="327" r:id="rId4"/>
    <p:sldId id="462" r:id="rId5"/>
    <p:sldId id="463" r:id="rId6"/>
    <p:sldId id="464" r:id="rId7"/>
    <p:sldId id="465" r:id="rId8"/>
    <p:sldId id="466" r:id="rId9"/>
    <p:sldId id="494" r:id="rId10"/>
    <p:sldId id="467" r:id="rId11"/>
    <p:sldId id="468" r:id="rId12"/>
    <p:sldId id="495" r:id="rId13"/>
    <p:sldId id="469" r:id="rId14"/>
    <p:sldId id="496" r:id="rId15"/>
    <p:sldId id="498" r:id="rId16"/>
    <p:sldId id="490" r:id="rId17"/>
    <p:sldId id="491" r:id="rId18"/>
    <p:sldId id="519" r:id="rId19"/>
    <p:sldId id="520" r:id="rId20"/>
    <p:sldId id="471" r:id="rId21"/>
    <p:sldId id="504" r:id="rId22"/>
    <p:sldId id="521" r:id="rId23"/>
    <p:sldId id="522" r:id="rId24"/>
    <p:sldId id="523" r:id="rId25"/>
    <p:sldId id="487" r:id="rId26"/>
    <p:sldId id="525" r:id="rId27"/>
    <p:sldId id="488" r:id="rId28"/>
    <p:sldId id="489" r:id="rId29"/>
    <p:sldId id="473" r:id="rId30"/>
    <p:sldId id="531" r:id="rId31"/>
    <p:sldId id="532" r:id="rId32"/>
    <p:sldId id="533" r:id="rId33"/>
    <p:sldId id="534" r:id="rId34"/>
    <p:sldId id="535" r:id="rId35"/>
    <p:sldId id="536" r:id="rId36"/>
    <p:sldId id="540" r:id="rId37"/>
    <p:sldId id="538" r:id="rId38"/>
    <p:sldId id="539" r:id="rId39"/>
    <p:sldId id="461" r:id="rId40"/>
  </p:sldIdLst>
  <p:sldSz cx="9144000" cy="6858000" type="screen4x3"/>
  <p:notesSz cx="666273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A0A"/>
    <a:srgbClr val="FF8001"/>
    <a:srgbClr val="FF6600"/>
    <a:srgbClr val="D0D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44" autoAdjust="0"/>
    <p:restoredTop sz="94660"/>
  </p:normalViewPr>
  <p:slideViewPr>
    <p:cSldViewPr>
      <p:cViewPr varScale="1">
        <p:scale>
          <a:sx n="85" d="100"/>
          <a:sy n="85" d="100"/>
        </p:scale>
        <p:origin x="1421" y="3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nka Kouřilová" userId="4cf694e5-d630-4219-b198-9e892b39a5cf" providerId="ADAL" clId="{13869317-85C6-4DB1-A9BE-DC1BC91B18D5}"/>
    <pc:docChg chg="modSld">
      <pc:chgData name="Lenka Kouřilová" userId="4cf694e5-d630-4219-b198-9e892b39a5cf" providerId="ADAL" clId="{13869317-85C6-4DB1-A9BE-DC1BC91B18D5}" dt="2023-03-23T12:51:13.688" v="18" actId="20577"/>
      <pc:docMkLst>
        <pc:docMk/>
      </pc:docMkLst>
      <pc:sldChg chg="modSp mod">
        <pc:chgData name="Lenka Kouřilová" userId="4cf694e5-d630-4219-b198-9e892b39a5cf" providerId="ADAL" clId="{13869317-85C6-4DB1-A9BE-DC1BC91B18D5}" dt="2023-03-23T12:39:55.139" v="4" actId="20577"/>
        <pc:sldMkLst>
          <pc:docMk/>
          <pc:sldMk cId="902981473" sldId="463"/>
        </pc:sldMkLst>
        <pc:spChg chg="mod">
          <ac:chgData name="Lenka Kouřilová" userId="4cf694e5-d630-4219-b198-9e892b39a5cf" providerId="ADAL" clId="{13869317-85C6-4DB1-A9BE-DC1BC91B18D5}" dt="2023-03-23T12:39:55.139" v="4" actId="20577"/>
          <ac:spMkLst>
            <pc:docMk/>
            <pc:sldMk cId="902981473" sldId="463"/>
            <ac:spMk id="6" creationId="{00000000-0000-0000-0000-000000000000}"/>
          </ac:spMkLst>
        </pc:spChg>
      </pc:sldChg>
      <pc:sldChg chg="modSp mod">
        <pc:chgData name="Lenka Kouřilová" userId="4cf694e5-d630-4219-b198-9e892b39a5cf" providerId="ADAL" clId="{13869317-85C6-4DB1-A9BE-DC1BC91B18D5}" dt="2023-03-23T12:51:13.688" v="18" actId="20577"/>
        <pc:sldMkLst>
          <pc:docMk/>
          <pc:sldMk cId="4224245535" sldId="495"/>
        </pc:sldMkLst>
        <pc:spChg chg="mod">
          <ac:chgData name="Lenka Kouřilová" userId="4cf694e5-d630-4219-b198-9e892b39a5cf" providerId="ADAL" clId="{13869317-85C6-4DB1-A9BE-DC1BC91B18D5}" dt="2023-03-23T12:51:13.688" v="18" actId="20577"/>
          <ac:spMkLst>
            <pc:docMk/>
            <pc:sldMk cId="4224245535" sldId="495"/>
            <ac:spMk id="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AD7B43-5065-49AF-8C45-3FF8B50236E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002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931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2923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6A253F-C658-4324-A541-0F265834892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620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A253F-C658-4324-A541-0F265834892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187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9" name="Rectangle 9"/>
          <p:cNvSpPr>
            <a:spLocks noChangeArrowheads="1"/>
          </p:cNvSpPr>
          <p:nvPr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28010" name="Rectangle 10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28011" name="Rectangle 11"/>
          <p:cNvSpPr>
            <a:spLocks noChangeArrowheads="1"/>
          </p:cNvSpPr>
          <p:nvPr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28012" name="Rectangle 12"/>
          <p:cNvSpPr>
            <a:spLocks noChangeArrowheads="1"/>
          </p:cNvSpPr>
          <p:nvPr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pic>
        <p:nvPicPr>
          <p:cNvPr id="128013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2801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5225"/>
            <a:ext cx="9144000" cy="476250"/>
          </a:xfrm>
        </p:spPr>
        <p:txBody>
          <a:bodyPr/>
          <a:lstStyle>
            <a:lvl1pPr algn="ctr">
              <a:defRPr sz="1800"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524625"/>
            <a:ext cx="9144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pic>
        <p:nvPicPr>
          <p:cNvPr id="1035" name="Picture 11" descr="utb_logo_cz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pic>
        <p:nvPicPr>
          <p:cNvPr id="1036" name="Picture 12" descr="UTB-knizka_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34150"/>
            <a:ext cx="352425" cy="352425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9750" y="6524625"/>
            <a:ext cx="86042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r>
              <a:rPr lang="nl-NL"/>
              <a:t>2022_05_23_FLKŘ_Studenti_Školení_Verze 04</a:t>
            </a: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ozp-po@utb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bozp-po@utb.cz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hasici.cz/home" TargetMode="External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://www.tvhasici.cz/videoarchiv.php?detail=ok&amp;film=309" TargetMode="Externa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3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bozp-po@utb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Š K O L E N Í</a:t>
            </a:r>
            <a:b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Bezpečnost a ochrana zdraví při práci</a:t>
            </a:r>
            <a:b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Požární ochrana</a:t>
            </a:r>
            <a:b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Studenti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91881" y="3213100"/>
            <a:ext cx="5544616" cy="2808288"/>
          </a:xfrm>
        </p:spPr>
        <p:txBody>
          <a:bodyPr/>
          <a:lstStyle/>
          <a:p>
            <a:pPr marL="609600" indent="-609600" algn="l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Roman Peléšek  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(ZEKA/814/PREV/2020; Z – OZO – 127/2015)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-609600" algn="l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cs-CZ" sz="20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Technik BOZP a PO</a:t>
            </a:r>
          </a:p>
          <a:p>
            <a:pPr marL="609600" indent="-609600" algn="l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cs-CZ" sz="20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cs-CZ" sz="2000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bozp-po@utb.cz</a:t>
            </a:r>
            <a:r>
              <a:rPr lang="cs-CZ" sz="2000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cs-CZ" sz="20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Místnost: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554/U13</a:t>
            </a:r>
            <a:endParaRPr lang="cs-CZ" sz="2000" dirty="0">
              <a:solidFill>
                <a:srgbClr val="FF800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9600" indent="-609600" algn="l">
              <a:lnSpc>
                <a:spcPct val="11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cs-CZ" sz="20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Tel: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57 603 8020                      </a:t>
            </a:r>
            <a:r>
              <a:rPr lang="cs-CZ" sz="2000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Mobil: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602 777 230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89380"/>
            <a:ext cx="2419350" cy="2857500"/>
          </a:xfrm>
          <a:prstGeom prst="rect">
            <a:avLst/>
          </a:prstGeo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B3262A8-99E1-45CF-BD17-6D918323AA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l-NL"/>
              <a:t>2022_05_23_FLKŘ_Studenti_Školení_Verze 04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628801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72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Rizika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600400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01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2. Rizika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indent="-285750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Analýze rizik byla vyhodnocena následující rizika: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pohyb uvnitř objektu,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pohyb vně objektu,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tělesná výchova, sport,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práce v chemické laboratoři (tato rizika jsou součástí samostatné prezentace).</a:t>
            </a:r>
          </a:p>
          <a:p>
            <a:pPr marL="457200" lvl="1" indent="0">
              <a:buNone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Pohyb uvnitř objektu: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pády na schodištích (téměř vždy spojeno s používáním telefonů),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úrazy elektrickým proudem při nedodržování základních zásad u elektrických zařízení,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pořezání o sklo rozbité skleněné výplně dveří či oken,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uklouznutí na mokré podlaze.</a:t>
            </a:r>
          </a:p>
          <a:p>
            <a:pPr marL="457200" lvl="1" indent="0">
              <a:buNone/>
            </a:pPr>
            <a:endParaRPr lang="cs-CZ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Pohyb vně objektu: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uklouznutí na zledovatělém chodníku,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při přesunu mezi objekty (srážka vozidly na přechodech pro chodce či při přecházení mimo přechody anebo srážka vozidly při nerespektování světlené signalizace).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/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7501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2. Rizika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Tělesná výchova, sport: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úrazy studentů zejména následkem pádů,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pád z nářadí, zranění při dopadu, nárazu na podlahu,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stržení, spálení kůže na dlaních při spouštění ze šplhací tyče,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uvolnění, pád, ztráta stability, poškození tělocvikářského nářadí,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nebezpečí spojená se svévolným užíváním tělocvičny a jejího vybavení,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kontakt se soupeřem (přímé údery, kopy, seky, …) při nácviku sebeobrany,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kontakt se soupeřem při míčových hrách (pády, zlomeniny, zhmožděniny, poškrábání),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nárazy lyžařů na pevnou překážku,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pád osoby přepravované vleky,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nebezpečí spojené s pozdním odpojením lyžaře od vlečného zařízení,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zabloudění, v krajním případě umrznutí,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pád, náraz, zranění hlavy,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utopení návštěvníka koupaliště při zakázaných aktivitách návštěvníků,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uklouznutí, pád osob, úder hlavy, naražení na části zařízení či hrany při chůzi po kluzkém povrchu.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/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245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628801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72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Úrazy studentů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600400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6975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3. Úrazy studentů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3.2. Trendy úrazů studentů FLKŘ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Na Fakultě logistiky a krizového řízení došlo v posledních pěti letech k těmto úrazům: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Poranění krku a zad při pádu loga školy v rámci promoce.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Natažení vazů kotníku pravé nohy při pádu na schodech po ukončení výuky.</a:t>
            </a:r>
          </a:p>
          <a:p>
            <a:pPr marL="400050" lvl="2" indent="0">
              <a:buSzPct val="60000"/>
              <a:buNone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764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3. Úrazy studentů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3.3. Postup studenta při úrazu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Univerzita Tomáše Bati ve Zlíně je v souladu s legislativními požadavky pojištěna a odškodňuje případné úrazy studentů.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případě úrazu je student povinen neprodleně oznámit vznik úrazu vyučujícímu, anebo přímo technikovi BOZP (+420 602 777 230, </a:t>
            </a: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bozp-po@utb.cz</a:t>
            </a: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je povinen spolupracovat při vyšetření příčin úrazu.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 podezření z užití alkoholu a jiných návykových látek bude provedena zkouška.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Vyučující oznámí vznik úrazu technikovi BOZP, který provede vyšetření příčiny úrazu.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Technik BOZP následně vyhotoví Záznam o úrazu studenta.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po ukončení léčby předá technikovi BOZP: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posudek o bolestném (formulář předá technik BOZP),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zdravotní dokumentaci související s úrazem,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doklady o nákladech spojených s léčením úrazu.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Technik BOZP zpracuje potřebnou dokumentaci, kterou předá pojišťovně.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Pojišťovna po vyhodnocení provede náhradu bolestného a nákladů spojených s léčbou.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544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628801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72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První pomoc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600400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857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4. První pomoc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4.1. Poskytnutí první pomoci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Univerzita Tomáše Bati ve Zlíně zajišťuje v souladu s legislativou: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lékárničky,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školení zdravotníků.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Lékárnička pro studenty je v objektu FLKŘ (UH1) umístěna v: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24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RECEPCE OBJEKTU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24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Středové schodiště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24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Studijní oddělení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24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Chemická laboratoř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objektu je dostatek zaškolených zdravotníků, kteří jsou Vám schopni poskytnout první pomoc a zajistit přivolání Záchranné služby.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 přivolání Záchranné služby využijte telefonního čísla: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24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155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24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5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80728"/>
            <a:ext cx="1828800" cy="252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86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4. První pomoc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4.2. První pomoc - žíraviny</a:t>
            </a:r>
          </a:p>
          <a:p>
            <a:pPr marL="342900" lvl="1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 zasažení očí (platí pro žíraviny)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Ihned vyplachujte oči proudem tekoucí vody, rozevřete oční víčka (třeba i násilím); pokud má postižený kontaktní čočky, neprodleně je vyjměte. V žádném případě neprovádějte neutralizaci!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Výplach provádějte 10-30 minut od vnitřního koutku k zevnímu, aby nebylo zasaženo druhé oko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Podle situace volejte záchrannou službu nebo zajistěte co nejrychleji lékařské, pokud možno odborné ošetření (k vyšetření musí být odeslán každý i v případě malého zasažení)</a:t>
            </a:r>
          </a:p>
          <a:p>
            <a:pPr marL="342900" lvl="1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 požití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NEVYVOLÁVEJTE ZVRACENÍ </a:t>
            </a: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hrozí nebezpečí dalšího poškození zažívacího traktu!!! Hrozí perforace jícnu i žaludku!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OKAMŽITĚ VYPLÁCHNĚTE ÚSTNÍ DUTINU VODOU A DEJTE VYPÍT 2-5 dl chladné vody ke zmírnění tepelného účinku žíraviny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Vzhledem k téměř okamžitému účinku na sliznice je vhodnější rychle podat vodu z vodovodu a nezdržovat se sháněním vychlazených tekutin - s každou minutou prodlevy se stav sliznice nenapravitelně poškozuje! Nejsou vhodné sodovky ani minerálky, z nichž se může uvolňovat plynný oxid uhličitý. Větší množství požité tekutiny není vhodné, mohlo by vyvolat zvracení a případné vdechnutí žíravin do plic.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 pití se postižený nesmí nutit, zejména má-li již bolesti v ústech nebo v krku. Vtom případě nechte postiženého pouze vypláchnout ústní dutinu vodou.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NEPODÁVEJTE AKTIVNÍ UHLÍ!</a:t>
            </a: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(začerněním způsobí obtížnější vyšetření stavu sliznice zažívacího traktu a u kyselin a louhů nemá příznivý účinek).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Nepodávejte žádné jídlo; nepodávejte nic ústy, pokud je postižený v bezvědomí, nebo má-li křeče. </a:t>
            </a:r>
          </a:p>
          <a:p>
            <a:pPr marL="742950" lvl="2" indent="-342900">
              <a:spcBef>
                <a:spcPts val="0"/>
              </a:spcBef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Podle situace volejte záchrannou službu nebo zajistěte co nejrychleji lékařské ošetření.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5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510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4. První pomoc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4.3. První pomoc – toxické a vysoce toxické látky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 zasažení očí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ihned vyplachujte oči proudem tekoucí vody, rozevřete oční víčka (třeba i násilím); pokud má postižený kontaktní čočky, neprodleně je vyjměte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výplach provádějte nejméně 10 minut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volejte záchrannou službu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 požití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POŽITÍ VŠECH VYSOCE TOXICKÝCH, NĚKTERÝCH TOXICKÝCH A VYBRANÝCH DALŠÍCH NEBEZPEČNÝCH LÁTEK/SMĚSÍ, u nichž již požití méně než jednoho gramu nebo jednoho doušku o 30 ml představuje ohrožení života </a:t>
            </a:r>
            <a:r>
              <a:rPr lang="cs-CZ" sz="1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VYVOLEJTE ZVRACENÍ</a:t>
            </a: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Vyvolání zvracení: Zvracení vyvolávejte jen u osoby při vědomí do 1 hodiny po požití. Dejte vypít asi 1-2 dl nejlépe vlažné vody se lžičkou tekutého mýdla a práškovým nebo rozdrceným aktivním uhlím, odpovídajícím asi 5 tabletám. Větší množství vody není vhodné, protože v případě, že ke zvracení nedojde, usnadní voda rozpuštění a vstřebání látky rozpustné ve vodě, v horším případě způsobí posun toxické látky dále do zažívacího traktu.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Nejste-li si jisti, zda vyvolávat zvracení, kontaktujte Toxikologické informační středisko (tel. 224 919 293, 224 915 402) a sdělte údaje o látkách nebo složení přípravku z originálního obalu nebo z bezpečnostního listu látky nebo směsi.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 POŽITÍ TOXICKÝCH NEBO VYSOCE TOXICKÝCH LÁTEK DO 5 MINUT PODEJTE 10-20 ROZDRCENÝCH TABLET AKTIVNÍHO UHLÍ ROZMÍCHANÝCH VE VODĚ - nezávisle na tom, zda se zvracení podařilo vyvolat</a:t>
            </a: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volejte záchrannou službu</a:t>
            </a: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5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97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628801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72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Základní zásady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600400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7909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628801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72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Požární ochrana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objekty UH1 / UH2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600400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106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5.1 Schéma objektu UH1 – Chráněná úniková cesta</a:t>
            </a: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966" y="1075906"/>
            <a:ext cx="9216000" cy="2233182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2699792" y="4221088"/>
            <a:ext cx="3791548" cy="67217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Chráněná úniková cesta</a:t>
            </a:r>
          </a:p>
          <a:p>
            <a:pPr algn="ctr"/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CHÚC A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Šipka nahoru 18"/>
          <p:cNvSpPr/>
          <p:nvPr/>
        </p:nvSpPr>
        <p:spPr>
          <a:xfrm>
            <a:off x="4346010" y="3293705"/>
            <a:ext cx="432048" cy="83999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107504" y="5178149"/>
            <a:ext cx="8928992" cy="127518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K opuštění objektu UH1 lze využít středovou chráněnou únikovou cestu CHÚC A</a:t>
            </a:r>
          </a:p>
          <a:p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a také dvou venkovních požárních schodišť (</a:t>
            </a: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vyjma posledního nadzemního podlaží, kde lze využít pouze středová chráněná úniková cesta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76544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5.2 Schéma objektu UH1 – Venkovní požární schodiště</a:t>
            </a: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966" y="1075906"/>
            <a:ext cx="9216000" cy="2233182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132380" y="3941117"/>
            <a:ext cx="2999460" cy="56800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Venkovní požární schodiště</a:t>
            </a:r>
          </a:p>
        </p:txBody>
      </p:sp>
      <p:cxnSp>
        <p:nvCxnSpPr>
          <p:cNvPr id="3" name="Přímá spojnice se šipkou 2"/>
          <p:cNvCxnSpPr/>
          <p:nvPr/>
        </p:nvCxnSpPr>
        <p:spPr>
          <a:xfrm flipV="1">
            <a:off x="1632110" y="3068960"/>
            <a:ext cx="275594" cy="872157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1">
            <a:off x="1632110" y="3068960"/>
            <a:ext cx="5388162" cy="872157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r="16401" b="5900"/>
          <a:stretch/>
        </p:blipFill>
        <p:spPr>
          <a:xfrm>
            <a:off x="3872275" y="3208843"/>
            <a:ext cx="2024559" cy="3240000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4800" r="3800" b="11150"/>
          <a:stretch/>
        </p:blipFill>
        <p:spPr>
          <a:xfrm>
            <a:off x="5896834" y="3334824"/>
            <a:ext cx="3123160" cy="3024000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132380" y="4657676"/>
            <a:ext cx="3739896" cy="179565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K opuštění objektu lze využít středovou chráněnou únikovou cestu a venkovní požární schodiště </a:t>
            </a:r>
            <a:r>
              <a:rPr lang="cs-CZ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vyjma posledního nadzemního podlaží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Dveře na požární schodiště se odblokují pouze tlačítkem umístěného vedle dveří.</a:t>
            </a:r>
          </a:p>
        </p:txBody>
      </p:sp>
    </p:spTree>
    <p:extLst>
      <p:ext uri="{BB962C8B-B14F-4D97-AF65-F5344CB8AC3E}">
        <p14:creationId xmlns:p14="http://schemas.microsoft.com/office/powerpoint/2010/main" val="3894577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5.3 Schéma objektu UH1 – Umístění přenosných hasicích přístrojů</a:t>
            </a: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966" y="1075906"/>
            <a:ext cx="9216000" cy="223318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40EBA68-2824-4AD3-AA1E-1C445CE80D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52" r="27543" b="79019"/>
          <a:stretch/>
        </p:blipFill>
        <p:spPr>
          <a:xfrm>
            <a:off x="3764045" y="4725929"/>
            <a:ext cx="1512000" cy="1620000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2905594" y="4013935"/>
            <a:ext cx="3308098" cy="5680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Přenosný hasicí přístroj práškový</a:t>
            </a:r>
          </a:p>
        </p:txBody>
      </p:sp>
      <p:cxnSp>
        <p:nvCxnSpPr>
          <p:cNvPr id="13" name="Přímá spojnice se šipkou 12"/>
          <p:cNvCxnSpPr>
            <a:stCxn id="12" idx="0"/>
          </p:cNvCxnSpPr>
          <p:nvPr/>
        </p:nvCxnSpPr>
        <p:spPr>
          <a:xfrm flipH="1" flipV="1">
            <a:off x="1187625" y="2420889"/>
            <a:ext cx="3372018" cy="159304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 flipV="1">
            <a:off x="2905594" y="2192498"/>
            <a:ext cx="1656440" cy="1821437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/>
          <p:nvPr/>
        </p:nvCxnSpPr>
        <p:spPr>
          <a:xfrm flipV="1">
            <a:off x="4562034" y="2192497"/>
            <a:ext cx="3538358" cy="1821438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 flipV="1">
            <a:off x="4562034" y="2192497"/>
            <a:ext cx="1799944" cy="1821438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H="1" flipV="1">
            <a:off x="4562034" y="2192496"/>
            <a:ext cx="14236" cy="1770219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1" t="22700" r="15001" b="36351"/>
          <a:stretch/>
        </p:blipFill>
        <p:spPr>
          <a:xfrm>
            <a:off x="6328950" y="3453079"/>
            <a:ext cx="2664296" cy="2808313"/>
          </a:xfrm>
          <a:prstGeom prst="rect">
            <a:avLst/>
          </a:prstGeom>
        </p:spPr>
      </p:pic>
      <p:sp>
        <p:nvSpPr>
          <p:cNvPr id="32" name="Obdélník 31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89876" y="4988064"/>
            <a:ext cx="3526181" cy="105914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Přenosný hasicí přístroj práškový</a:t>
            </a:r>
          </a:p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je umístěn i v chemické laboratoři</a:t>
            </a:r>
          </a:p>
        </p:txBody>
      </p:sp>
    </p:spTree>
    <p:extLst>
      <p:ext uri="{BB962C8B-B14F-4D97-AF65-F5344CB8AC3E}">
        <p14:creationId xmlns:p14="http://schemas.microsoft.com/office/powerpoint/2010/main" val="2789814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5.4 Schéma objektu UH1 – Hlásiče požáru</a:t>
            </a: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966" y="1075906"/>
            <a:ext cx="9216000" cy="2233182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3062304" y="4013935"/>
            <a:ext cx="2999460" cy="5680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Hlásič požáru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 flipH="1" flipV="1">
            <a:off x="3294062" y="2416057"/>
            <a:ext cx="1267972" cy="1597879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 flipV="1">
            <a:off x="4562034" y="2456289"/>
            <a:ext cx="1380381" cy="155764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H="1" flipV="1">
            <a:off x="4500504" y="2570530"/>
            <a:ext cx="75766" cy="1392186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4" name="Picture 2" descr="https://www.happyend.cz/galerie/1_11379/znacka-hlasic-pozaru-original.jpg">
            <a:extLst>
              <a:ext uri="{FF2B5EF4-FFF2-40B4-BE49-F238E27FC236}">
                <a16:creationId xmlns:a16="http://schemas.microsoft.com/office/drawing/2014/main" id="{07F99245-A44C-485F-A58A-6BA8DD263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271" y="4726019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bdélník 17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62843" y="4833784"/>
            <a:ext cx="3539257" cy="15841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V objektu UH1 jsou v každém nadzemním podlaží tři tlačítka hlásiče požáru. </a:t>
            </a:r>
          </a:p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Po jejich stisknutí spustíte sirénu</a:t>
            </a:r>
            <a:b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a vyvoláte tak požární poplach.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52930E7A-A692-4F04-A156-D86FD789919C}"/>
              </a:ext>
            </a:extLst>
          </p:cNvPr>
          <p:cNvSpPr/>
          <p:nvPr/>
        </p:nvSpPr>
        <p:spPr>
          <a:xfrm>
            <a:off x="6014442" y="5355989"/>
            <a:ext cx="2999460" cy="106197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!!!</a:t>
            </a:r>
          </a:p>
          <a:p>
            <a:pPr algn="ctr"/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Objekt UH2 není vybaven hlásiči požáru.</a:t>
            </a:r>
          </a:p>
        </p:txBody>
      </p:sp>
    </p:spTree>
    <p:extLst>
      <p:ext uri="{BB962C8B-B14F-4D97-AF65-F5344CB8AC3E}">
        <p14:creationId xmlns:p14="http://schemas.microsoft.com/office/powerpoint/2010/main" val="3759575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5.5 Elektrická požární signalizace v objektu UH1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 objektu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UH1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 je umístěna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lektrická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ožární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ignalizace (EPS).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Čidla jsou rozmístěna po celém objektu a jsou svedena na recepci objektu.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Ostraha objektu musí při sepnutí čidla nejprve potvrdit (do 1 min.), že signál čidla zaregistrovala.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Následně se ostraha musí přesvědčit přímo na místě, ze kterého čidlo poplach vyvolalo a buď potvrdit ostrý požární poplach a nebo zrušit požární poplach (5 min.).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Ostrý požární poplach spustí v objektu UH1 sirénu. </a:t>
            </a:r>
          </a:p>
          <a:p>
            <a:pPr marL="0" indent="0">
              <a:buNone/>
            </a:pPr>
            <a:endParaRPr lang="cs-CZ" sz="17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objektu UH2</a:t>
            </a:r>
            <a:b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EPS není osazena!!!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17F2816-EF1B-4BC8-B244-6EDEFFC6C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113" y="3019255"/>
            <a:ext cx="6180646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79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5.6 Výtahy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Výtahy v objektech neslouží k evakuaci.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8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 žádném případě nepoužívejte výtahy</a:t>
            </a:r>
            <a:br>
              <a:rPr lang="cs-CZ" sz="28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při vyhlášení požárního poplachu!!!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1700" b="1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b="1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23B95FF-4524-47C3-9B1E-F2D4888BEA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4" t="18899" r="29791" b="22051"/>
          <a:stretch/>
        </p:blipFill>
        <p:spPr>
          <a:xfrm>
            <a:off x="6510842" y="764704"/>
            <a:ext cx="2597662" cy="47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38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5.7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Vyhlášení požárního poplachu</a:t>
            </a: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Požární poplach můžete v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objektu UH1 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vyhlásit těmito způsoby: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voláním „HOŘÍ“ a </a:t>
            </a:r>
            <a:r>
              <a:rPr lang="cs-CZ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stiskem tlačítka hlásiče požáru</a:t>
            </a: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voláním na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150 / 112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oznámením na recepci objektu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stiskem tlačítka hlásiče požáru</a:t>
            </a: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Požární poplach můžete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v objektu UH2 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vyhlásit těmito způsoby: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voláním „HOŘÍ“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voláním na 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150 / 112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765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5. Požární ochrana – objekty UH1 / UH2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5.8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Evakuace</a:t>
            </a: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Při požáru budete upozorněni voláním „HOŘÍ“ a v objektu UH1 i sirénou.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Pokud jste u zdroje požáru, zahajte hašení pomocí přenosných hasicích přístrojů.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K opuštění objektu využijte zmíněných únikových cest a východů.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Nespoléhejte pouze na organizaci evakuace Vašim vyučujícím či zaměstnanci UTB.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Shromaždiště jsou vždy před objektem a to v dostatečné vzdálenosti od objektu.</a:t>
            </a:r>
            <a:b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Zabrání se tím i omezení činnosti jednotek Hasičského záchranného sboru.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Na shromaždišti se nahlaste vyučujícímu, aby měl jistotu, že jeho studenti objekt opustili.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7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V žádném případě se do odvolání poplachu nevracejte do objektu !!!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17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3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703" y="3984946"/>
            <a:ext cx="1944216" cy="194421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659B4AC-7FBB-4FDE-A1FA-7CD01A3FE1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535"/>
          <a:stretch/>
        </p:blipFill>
        <p:spPr>
          <a:xfrm>
            <a:off x="2507779" y="3674681"/>
            <a:ext cx="4210844" cy="2772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F019B53-6E34-404E-A041-9DDB3CA11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81" y="3933056"/>
            <a:ext cx="1944216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57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628801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72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Použití</a:t>
            </a:r>
            <a:b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přenosných hasicích přístrojů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(PHP)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600400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03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1. Základní zásady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1.1 Bezpečnost a ochrana zdraví při práci - POVINNOSTI</a:t>
            </a:r>
          </a:p>
          <a:p>
            <a:pPr marL="457200" lvl="1" indent="-457200"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Studenti jsou povinni: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dodržovat předpisy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k zajištění bezpečnosti a ochrany zdraví při práci a zásady bezpečného chování na učebně/v laboratoři, aby neohrožovali zdraví a život svůj nebo svých kolegů,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dodržovat při činnostech pokyny svých vyučujících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a podle potřeby si bližší pokyny k prováděné činnosti vyžádat,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řídit se bezpečnostními tabulkami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a případně dalšími bezpečnostními směrnicemi vyvěšenými v učebnách/laboratořích,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používat ochranných zařízení a přidělených osobních ochranných pracovních prostředků, používat pracovních pomůcek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používat pouze vyhrazené komunikace, vchody a východy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používat a obsluhovat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veškerá zařízení a přístroje v učebnách/laboratořích pouze v souladu se stanovenými normami a předpisy a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pouze pod dohledem vyučujících či na jejich pokyn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93765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105" y="3933056"/>
            <a:ext cx="5052869" cy="2455391"/>
          </a:xfrm>
          <a:prstGeom prst="rect">
            <a:avLst/>
          </a:prstGeom>
        </p:spPr>
      </p:pic>
      <p:pic>
        <p:nvPicPr>
          <p:cNvPr id="8" name="Obrázek 7" descr="Hlavní stránka">
            <a:hlinkClick r:id="rId3" tooltip="&quot;Hlavní stránka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619" y="1412776"/>
            <a:ext cx="1951355" cy="19450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6. Požární ochrana – Použití PHP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6.1 Úvod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PHP = P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řenosné</a:t>
            </a: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asicí</a:t>
            </a: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řístroje.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Na UTB se používají PHP práškové a sněhové (CO</a:t>
            </a:r>
            <a:r>
              <a:rPr lang="cs-CZ" sz="17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Můžete využít i video „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Hasit umí/může každý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“ dostupné na: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https://www.youtube.com/watch?v=QO7KETrafeo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http://www.tvhasici.cz/videoarchiv.php?detail=ok&amp;film=309#</a:t>
            </a:r>
            <a:endParaRPr lang="cs-CZ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Kde najdete PHP?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  <a:t>PHP se umísťují nejčastěji při vstupech do podlaží a dále se podle velikosti </a:t>
            </a:r>
            <a:b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  <a:t>podlaží rozmísťují po chodbách.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  <a:t>PHP jsou dostatečně viditelné, nicméně v mnoha případech je nad PHP </a:t>
            </a:r>
            <a:b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  <a:t>umístěna i značka. Hlavně však </a:t>
            </a: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značku, tedy umístění PHP, najdete v grafické části evakuačního plánu</a:t>
            </a: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dirty="0">
                <a:latin typeface="Calibri" panose="020F0502020204030204" pitchFamily="34" charset="0"/>
                <a:cs typeface="Calibri" panose="020F0502020204030204" pitchFamily="34" charset="0"/>
              </a:rPr>
              <a:t>PHP jsou samozřejmě i v každé laboratoři.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395536" y="6569175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" t="3632" r="52232" b="28148"/>
          <a:stretch>
            <a:fillRect/>
          </a:stretch>
        </p:blipFill>
        <p:spPr bwMode="auto">
          <a:xfrm>
            <a:off x="1187624" y="4581128"/>
            <a:ext cx="1454150" cy="14382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95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6. Požární ochrana – Použití PHP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6.2 Použití - 1</a:t>
            </a:r>
          </a:p>
          <a:p>
            <a:pPr marL="57150" lvl="1" indent="0">
              <a:buClr>
                <a:srgbClr val="FFC000"/>
              </a:buClr>
              <a:buSzPct val="60000"/>
              <a:buNone/>
              <a:defRPr/>
            </a:pPr>
            <a:endParaRPr lang="cs-CZ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395536" y="6569175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56560" y="1124744"/>
          <a:ext cx="9036495" cy="5299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52127">
                  <a:extLst>
                    <a:ext uri="{9D8B030D-6E8A-4147-A177-3AD203B41FA5}">
                      <a16:colId xmlns:a16="http://schemas.microsoft.com/office/drawing/2014/main" val="532985403"/>
                    </a:ext>
                  </a:extLst>
                </a:gridCol>
                <a:gridCol w="3723353">
                  <a:extLst>
                    <a:ext uri="{9D8B030D-6E8A-4147-A177-3AD203B41FA5}">
                      <a16:colId xmlns:a16="http://schemas.microsoft.com/office/drawing/2014/main" val="2683117984"/>
                    </a:ext>
                  </a:extLst>
                </a:gridCol>
                <a:gridCol w="4161015">
                  <a:extLst>
                    <a:ext uri="{9D8B030D-6E8A-4147-A177-3AD203B41FA5}">
                      <a16:colId xmlns:a16="http://schemas.microsoft.com/office/drawing/2014/main" val="3413804892"/>
                    </a:ext>
                  </a:extLst>
                </a:gridCol>
              </a:tblGrid>
              <a:tr h="252000">
                <a:tc gridSpan="2"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Třída</a:t>
                      </a:r>
                      <a:r>
                        <a:rPr lang="cs-CZ" sz="11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požáru</a:t>
                      </a:r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6123298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Požáry pevných látek organického původu, jejichž hoření je doprovázeno žhnutím.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Jedná se zejména o dřevo, papír, slámu, uhlí, gumu, textil, plast apod. </a:t>
                      </a:r>
                      <a:endParaRPr lang="cs-CZ" sz="12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Vhodné PHP: vodní, pěnové, </a:t>
                      </a:r>
                      <a:r>
                        <a:rPr lang="cs-CZ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práškové hasicí přístroje s hasicím práškem ABC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cs-CZ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91574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Požáry hořlavých kapalin a látek, které do kapalného stavu přecházejí.</a:t>
                      </a:r>
                    </a:p>
                    <a:p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Jedná se zejména o benzín, naftu, oleje, vosk, barvy, alkoholy apod. </a:t>
                      </a:r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Vhodné PHP: pěnové, </a:t>
                      </a:r>
                      <a:r>
                        <a:rPr lang="cs-CZ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sněhové</a:t>
                      </a:r>
                      <a:r>
                        <a:rPr lang="cs-CZ" sz="14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(CO2), </a:t>
                      </a:r>
                      <a:r>
                        <a:rPr lang="cs-CZ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práškové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cs-CZ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halonové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hasicí přístroje a hasicí přístroje s čistým hasivem.</a:t>
                      </a:r>
                      <a:endParaRPr lang="cs-CZ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0979948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Požáry plynných látek hořících plamenem.</a:t>
                      </a:r>
                    </a:p>
                    <a:p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Jedná se zejména o propan-butan, zemní plyn, svítiplyn, acetylen, metan, vodík atd. </a:t>
                      </a:r>
                      <a:endParaRPr lang="cs-CZ" sz="12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Vhodné PHP: </a:t>
                      </a:r>
                      <a:r>
                        <a:rPr lang="cs-CZ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práškové, sněhové (CO2) 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</a:t>
                      </a:r>
                      <a:r>
                        <a:rPr lang="cs-CZ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halonové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cs-CZ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4007882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Požáry práškových a alkalických kovů, např. hořčík, hliník, zinek, draslík, sodík, lithium. </a:t>
                      </a:r>
                      <a:br>
                        <a:rPr lang="cs-CZ" sz="1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 hoření těchto kovů dochází k vývinu obrovských teplot (až přes 3 000 °C). </a:t>
                      </a:r>
                      <a:endParaRPr lang="cs-CZ" sz="1200" i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Vhodné PHP:</a:t>
                      </a:r>
                      <a:r>
                        <a:rPr lang="cs-CZ" sz="1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Hašení takovýchto požárů vyžaduje použití suchých hasiv (zemina, suchý písek, suchý cement, suchý grafit) nebo speciálně upravených hasicích prášků typu M. </a:t>
                      </a:r>
                      <a:endParaRPr lang="cs-CZ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4428380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Požáry rostlinných nebo živočišných jedlých olejů a tuků ve fritézách a jiných kuchyňských přístrojích a zařízeních.</a:t>
                      </a:r>
                      <a:endParaRPr lang="cs-CZ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ü"/>
                      </a:pP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Vhodné PHP: Na hašení se používají speciální směsi vody a soli (</a:t>
                      </a:r>
                      <a:r>
                        <a:rPr lang="cs-CZ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Neufrol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M, </a:t>
                      </a:r>
                      <a:r>
                        <a:rPr lang="cs-CZ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Fettex</a:t>
                      </a:r>
                      <a:r>
                        <a:rPr lang="cs-CZ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), také hasící rouška, poklička apod. </a:t>
                      </a:r>
                      <a:endParaRPr lang="cs-CZ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9456318"/>
                  </a:ext>
                </a:extLst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2" y="1433208"/>
            <a:ext cx="902016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1C7070C-C70C-48FE-9FBA-B9B2F0AF1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66" y="2454688"/>
            <a:ext cx="913886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BF8922B-4699-4E3E-A406-BE5A01BDB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11" y="3459445"/>
            <a:ext cx="90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0732CE2-2738-49D7-B68F-45442339B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2" y="4472850"/>
            <a:ext cx="90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71DA23B2-5143-49F1-85DB-56F5918E5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2" y="5502406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5553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6. Požární ochrana – Použití PHP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6.2 Použití - 2</a:t>
            </a:r>
          </a:p>
          <a:p>
            <a:pPr marL="57150" lvl="1" indent="0">
              <a:buClr>
                <a:srgbClr val="FFC000"/>
              </a:buClr>
              <a:buSzPct val="60000"/>
              <a:buNone/>
              <a:defRPr/>
            </a:pPr>
            <a:endParaRPr lang="cs-CZ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323528" y="6557369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179512" y="1141630"/>
          <a:ext cx="5760160" cy="34585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7521523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34255222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74401540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1094638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628534390"/>
                    </a:ext>
                  </a:extLst>
                </a:gridCol>
              </a:tblGrid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PHP / použití</a:t>
                      </a:r>
                      <a:endParaRPr lang="cs-CZ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/>
                        <a:t>Elektrická zařízení</a:t>
                      </a:r>
                      <a:endParaRPr lang="cs-CZ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8807232"/>
                  </a:ext>
                </a:extLst>
              </a:tr>
              <a:tr h="490103">
                <a:tc>
                  <a:txBody>
                    <a:bodyPr/>
                    <a:lstStyle/>
                    <a:p>
                      <a:r>
                        <a:rPr lang="cs-CZ" sz="1600" b="1" dirty="0"/>
                        <a:t>Vodní</a:t>
                      </a:r>
                      <a:endParaRPr lang="cs-CZ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2885082"/>
                  </a:ext>
                </a:extLst>
              </a:tr>
              <a:tr h="490103">
                <a:tc>
                  <a:txBody>
                    <a:bodyPr/>
                    <a:lstStyle/>
                    <a:p>
                      <a:r>
                        <a:rPr lang="cs-CZ" sz="1600" b="1" dirty="0"/>
                        <a:t>Pěnový</a:t>
                      </a:r>
                      <a:endParaRPr lang="cs-CZ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78152"/>
                  </a:ext>
                </a:extLst>
              </a:tr>
              <a:tr h="490103">
                <a:tc>
                  <a:txBody>
                    <a:bodyPr/>
                    <a:lstStyle/>
                    <a:p>
                      <a:r>
                        <a:rPr lang="cs-CZ" sz="1600" b="1" dirty="0"/>
                        <a:t>Práškový</a:t>
                      </a:r>
                      <a:endParaRPr lang="cs-CZ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2865871"/>
                  </a:ext>
                </a:extLst>
              </a:tr>
              <a:tr h="490103">
                <a:tc>
                  <a:txBody>
                    <a:bodyPr/>
                    <a:lstStyle/>
                    <a:p>
                      <a:r>
                        <a:rPr lang="cs-CZ" sz="1600" b="1" dirty="0"/>
                        <a:t>Sněhový (CO2)</a:t>
                      </a:r>
                      <a:endParaRPr lang="cs-CZ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383269"/>
                  </a:ext>
                </a:extLst>
              </a:tr>
              <a:tr h="490103">
                <a:tc>
                  <a:txBody>
                    <a:bodyPr/>
                    <a:lstStyle/>
                    <a:p>
                      <a:r>
                        <a:rPr lang="cs-CZ" sz="1600" b="1" dirty="0" err="1"/>
                        <a:t>Halonový</a:t>
                      </a:r>
                      <a:endParaRPr lang="cs-CZ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/>
                        <a:t>ANO</a:t>
                      </a:r>
                      <a:endParaRPr lang="cs-CZ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288346"/>
                  </a:ext>
                </a:extLst>
              </a:tr>
            </a:tbl>
          </a:graphicData>
        </a:graphic>
      </p:graphicFrame>
      <p:pic>
        <p:nvPicPr>
          <p:cNvPr id="13" name="Obrázek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28" y="1196752"/>
            <a:ext cx="902016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1C7070C-C70C-48FE-9FBA-B9B2F0AF1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935" y="1184537"/>
            <a:ext cx="913886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BF8922B-4699-4E3E-A406-BE5A01BDB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012" y="1184537"/>
            <a:ext cx="900000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1" t="32048" r="34950" b="19813"/>
          <a:stretch/>
        </p:blipFill>
        <p:spPr>
          <a:xfrm>
            <a:off x="6094597" y="3793441"/>
            <a:ext cx="2901141" cy="2641084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0" t="41789" r="30313"/>
          <a:stretch/>
        </p:blipFill>
        <p:spPr>
          <a:xfrm>
            <a:off x="6093501" y="746927"/>
            <a:ext cx="2879564" cy="2970130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179512" y="4643052"/>
            <a:ext cx="568863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Vždy je možnost hašení elektrického zařízení pod napětím uvedena na etiketě PHP. </a:t>
            </a:r>
            <a:b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Kromě možnosti je vždy uvedena i hodnota napětí, do kterého lze PHP použít.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1475656" y="5664642"/>
            <a:ext cx="4159377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LZE HASIT ZAŘÍZENÍ POD NAPĚTÍM DO 1000 V</a:t>
            </a:r>
            <a:br>
              <a:rPr lang="cs-CZ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 VZDÁLENOSTI MIN. 1 m.</a:t>
            </a:r>
          </a:p>
        </p:txBody>
      </p:sp>
    </p:spTree>
    <p:extLst>
      <p:ext uri="{BB962C8B-B14F-4D97-AF65-F5344CB8AC3E}">
        <p14:creationId xmlns:p14="http://schemas.microsoft.com/office/powerpoint/2010/main" val="39575422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844824"/>
            <a:ext cx="3377632" cy="2471479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6. Požární ochrana – Použití PHP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6.2 Použití - 3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Přenosné hasicí přístroje mají dobu činnosti samozřejmě dle velikosti náplně, nicméně je nutné si uvědomit, že se pohybujeme v sekundách!!! Od 6s do 50s!!!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Také se můžeme setkat s pojmem hasicí schopnost, která se určuje pro třídy požárů A (pevné látky) a B (hořlavé kapaliny):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27A</a:t>
            </a:r>
            <a:br>
              <a:rPr lang="cs-CZ" sz="15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uhasí hranici dřeva o výšce 56 cm = 0,56m,</a:t>
            </a:r>
            <a:b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šířce 50 cm = 0,5 m a délce 270 cm = 2,7 m.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113B</a:t>
            </a:r>
            <a:br>
              <a:rPr lang="cs-CZ" sz="15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uhasí plochu povrchu hořlavé kapaliny 3,5 m</a:t>
            </a:r>
            <a:r>
              <a:rPr lang="cs-CZ" sz="15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Rekapitulace toho nejdůležitějšího:</a:t>
            </a:r>
          </a:p>
          <a:p>
            <a:pPr marL="68580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Víme, kde PHP najdeme.</a:t>
            </a:r>
          </a:p>
          <a:p>
            <a:pPr marL="68580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Víme, že PHP se používají podle tříd požárů, které jsou:</a:t>
            </a:r>
            <a:b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 – pevné látky, </a:t>
            </a: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 – hořlavé kapaliny, </a:t>
            </a: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 – plynné látky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68580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Víme, že na UTB se používají </a:t>
            </a: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práškové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třídy požárů ABC, elektrické zařízení pod napětím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) a </a:t>
            </a:r>
            <a:r>
              <a:rPr lang="cs-CZ" sz="17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sněhové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třídy požárů BC, elektrické zařízení pod napětím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68580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Víme, že doba činnosti PHP je velmi krátká (</a:t>
            </a: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od 6 do 50 sekund</a:t>
            </a: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S použitím PHP není tedy na co čekat, možná je vhodné je použít ještě předtím, než budete Vámi pořízené fotografie požáru sdílet se svými přáteli na sociálních sítích!!!</a:t>
            </a:r>
          </a:p>
          <a:p>
            <a:pPr marL="68580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2" indent="-342900">
              <a:buClr>
                <a:srgbClr val="FFC000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395536" y="6569175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615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6. Požární ochrana – Použití PHP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6.2 Použití - 4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Pokyny pro použití PHP: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PHP přineste k místu požáru,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Vytáhněte pojistku,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Nasměřujte hadici</a:t>
            </a:r>
            <a:b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na požár a stlačte páku ventilu.</a:t>
            </a: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2" indent="0">
              <a:buClr>
                <a:srgbClr val="FFC000"/>
              </a:buClr>
              <a:buSzPct val="60000"/>
              <a:buNone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12035" y="6569175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1" t="7890" r="11926"/>
          <a:stretch/>
        </p:blipFill>
        <p:spPr>
          <a:xfrm>
            <a:off x="3414183" y="780941"/>
            <a:ext cx="2387642" cy="212248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749" y="746457"/>
            <a:ext cx="3291840" cy="2468880"/>
          </a:xfrm>
          <a:prstGeom prst="rect">
            <a:avLst/>
          </a:prstGeom>
        </p:spPr>
      </p:pic>
      <p:sp>
        <p:nvSpPr>
          <p:cNvPr id="14" name="Šipka doprava 13"/>
          <p:cNvSpPr/>
          <p:nvPr/>
        </p:nvSpPr>
        <p:spPr>
          <a:xfrm rot="10800000">
            <a:off x="5382438" y="836712"/>
            <a:ext cx="2088232" cy="711441"/>
          </a:xfrm>
          <a:prstGeom prst="rightArrow">
            <a:avLst/>
          </a:prstGeom>
          <a:ln w="76200">
            <a:solidFill>
              <a:srgbClr val="FF1A0A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751" y="4063801"/>
            <a:ext cx="3291840" cy="2468880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2" r="23662"/>
          <a:stretch/>
        </p:blipFill>
        <p:spPr>
          <a:xfrm>
            <a:off x="6231831" y="3393501"/>
            <a:ext cx="2736304" cy="2329398"/>
          </a:xfrm>
          <a:prstGeom prst="rect">
            <a:avLst/>
          </a:prstGeom>
        </p:spPr>
      </p:pic>
      <p:sp>
        <p:nvSpPr>
          <p:cNvPr id="21" name="TextovéPole 20"/>
          <p:cNvSpPr txBox="1"/>
          <p:nvPr/>
        </p:nvSpPr>
        <p:spPr>
          <a:xfrm>
            <a:off x="3294062" y="5838739"/>
            <a:ext cx="394223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>
              <a:buClr>
                <a:srgbClr val="FFC000"/>
              </a:buClr>
              <a:buSzPct val="60000"/>
              <a:defRPr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sněhových PHP musíte vzhledem k nízké teplotě (</a:t>
            </a:r>
            <a:r>
              <a:rPr lang="cs-CZ" sz="14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mínus 75°C</a:t>
            </a: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držet proudnici za izolovanou rukojeť.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3889268" y="3342895"/>
            <a:ext cx="3147437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latin typeface="Calibri" panose="020F0502020204030204" pitchFamily="34" charset="0"/>
                <a:cs typeface="Calibri" panose="020F0502020204030204" pitchFamily="34" charset="0"/>
              </a:rPr>
              <a:t>Pokud je sněhový PHP opatřen otočným ventilem, pak je nutné tento ventil uvolňovat rychle a bez přerušení.</a:t>
            </a: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85" y="2594464"/>
            <a:ext cx="255270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387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6. Požární ochrana – Použití PHP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6.2 Použití - 5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b="1" dirty="0">
                <a:latin typeface="Calibri" panose="020F0502020204030204" pitchFamily="34" charset="0"/>
                <a:cs typeface="Calibri" panose="020F0502020204030204" pitchFamily="34" charset="0"/>
              </a:rPr>
              <a:t>Zásady hašení: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Elektrická zařízení pod napětím nehasíme vodou ani vodním PHP.</a:t>
            </a:r>
            <a:br>
              <a:rPr lang="cs-CZ" sz="15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Vždy použijeme prášek nebo sněhový hasicí přístroj.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Ani hořící olej nikdy nehasíme vodou</a:t>
            </a:r>
            <a:b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(olej se rozstříkne a požár se rozšíří).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Hasíme od okraje požáru k jeho středu.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Při venkovním hašení nehasíme proti větru.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Když hasí více osob, tak nehasí proti sobě.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Pokud může hasit více osob, pak PHP nasazujeme</a:t>
            </a:r>
            <a:b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500" b="1" dirty="0">
                <a:latin typeface="Calibri" panose="020F0502020204030204" pitchFamily="34" charset="0"/>
                <a:cs typeface="Calibri" panose="020F0502020204030204" pitchFamily="34" charset="0"/>
              </a:rPr>
              <a:t>postupně.</a:t>
            </a: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2" indent="0">
              <a:buClr>
                <a:srgbClr val="FFC000"/>
              </a:buClr>
              <a:buSzPct val="60000"/>
              <a:buNone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323528" y="6550928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0" t="28437" r="26174"/>
          <a:stretch/>
        </p:blipFill>
        <p:spPr>
          <a:xfrm>
            <a:off x="6228184" y="720297"/>
            <a:ext cx="2880320" cy="235573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0" t="7794" b="10832"/>
          <a:stretch/>
        </p:blipFill>
        <p:spPr>
          <a:xfrm>
            <a:off x="4977965" y="4302779"/>
            <a:ext cx="4105579" cy="223224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6" t="26249" b="5502"/>
          <a:stretch/>
        </p:blipFill>
        <p:spPr>
          <a:xfrm>
            <a:off x="5367456" y="2404749"/>
            <a:ext cx="3741048" cy="187220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0" t="10559" r="12731" b="12821"/>
          <a:stretch/>
        </p:blipFill>
        <p:spPr>
          <a:xfrm>
            <a:off x="86950" y="3760616"/>
            <a:ext cx="4248473" cy="2732392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1808794" y="6174518"/>
            <a:ext cx="307813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>
              <a:buClr>
                <a:srgbClr val="FFC000"/>
              </a:buClr>
              <a:buSzPct val="60000"/>
              <a:defRPr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Hasíme od okraje požáru k jeho středu.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6228184" y="4334877"/>
            <a:ext cx="1800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>
              <a:buClr>
                <a:srgbClr val="FFC000"/>
              </a:buClr>
              <a:buSzPct val="60000"/>
              <a:defRPr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Nehasíme proti sobě.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5458334" y="2404749"/>
            <a:ext cx="3600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>
              <a:buClr>
                <a:srgbClr val="FFC000"/>
              </a:buClr>
              <a:buSzPct val="60000"/>
              <a:defRPr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Hořící olej na pánvi přikryjeme např. plechem.</a:t>
            </a:r>
          </a:p>
        </p:txBody>
      </p:sp>
    </p:spTree>
    <p:extLst>
      <p:ext uri="{BB962C8B-B14F-4D97-AF65-F5344CB8AC3E}">
        <p14:creationId xmlns:p14="http://schemas.microsoft.com/office/powerpoint/2010/main" val="39345360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628801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72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Hydranty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600400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29736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7. Požární ochrana – Hydranty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7.1 Úvod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Přidáme pár zásad pro použití vnitřních hydrantů.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Nezapomínejme na základní pravidlo:</a:t>
            </a:r>
            <a:b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7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Vodou nehasíme zařízení pod elektrickým napětím!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Na UTB se můžeme setkat s oběma používanými systémy s: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tvarově stálou hadicí,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zploštělou hadicí.</a:t>
            </a:r>
          </a:p>
          <a:p>
            <a:pPr marL="28575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2" indent="0">
              <a:buClr>
                <a:srgbClr val="FFC000"/>
              </a:buClr>
              <a:buSzPct val="60000"/>
              <a:buNone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395536" y="6569175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" t="2724" r="50873" b="27013"/>
          <a:stretch>
            <a:fillRect/>
          </a:stretch>
        </p:blipFill>
        <p:spPr bwMode="auto">
          <a:xfrm>
            <a:off x="7524328" y="778966"/>
            <a:ext cx="1400175" cy="14398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1" t="13216" r="10556" b="5286"/>
          <a:stretch>
            <a:fillRect/>
          </a:stretch>
        </p:blipFill>
        <p:spPr bwMode="auto">
          <a:xfrm>
            <a:off x="7527503" y="2330477"/>
            <a:ext cx="1397000" cy="5397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TB_Image" descr="Hydra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" t="3149" r="3436" b="3914"/>
          <a:stretch>
            <a:fillRect/>
          </a:stretch>
        </p:blipFill>
        <p:spPr bwMode="auto">
          <a:xfrm>
            <a:off x="5912377" y="778966"/>
            <a:ext cx="1450975" cy="14414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TB_Image" descr="Hydra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4228" r="1363" b="4228"/>
          <a:stretch>
            <a:fillRect/>
          </a:stretch>
        </p:blipFill>
        <p:spPr bwMode="auto">
          <a:xfrm>
            <a:off x="5912376" y="2330477"/>
            <a:ext cx="1450975" cy="5397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r="7847"/>
          <a:stretch/>
        </p:blipFill>
        <p:spPr>
          <a:xfrm>
            <a:off x="143508" y="3200446"/>
            <a:ext cx="4464496" cy="322326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3" r="1"/>
          <a:stretch/>
        </p:blipFill>
        <p:spPr>
          <a:xfrm>
            <a:off x="2716969" y="3303316"/>
            <a:ext cx="3854077" cy="3017520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8"/>
          <a:srcRect l="45095" r="13555"/>
          <a:stretch/>
        </p:blipFill>
        <p:spPr>
          <a:xfrm>
            <a:off x="5364088" y="3377499"/>
            <a:ext cx="3697546" cy="275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22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7. Požární ochrana – Hydranty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7.2 Použití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U vnitřních hydrantů s tvarově stálou hadicí můžeme ihned otevřít ventil, s hadicí dojít k požáru a začít hasit.</a:t>
            </a:r>
          </a:p>
          <a:p>
            <a:pPr marL="342900" lvl="1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U vnitřních hydrantů se zploštělou hadicí: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Rozmotáme hadici,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Uzavřeme proudnici,</a:t>
            </a:r>
          </a:p>
          <a:p>
            <a:pPr marL="742950" lvl="2">
              <a:buClr>
                <a:srgbClr val="FFC000"/>
              </a:buClr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Otevřeme ventil.</a:t>
            </a:r>
          </a:p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endParaRPr lang="cs-CZ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2" indent="0">
              <a:buClr>
                <a:srgbClr val="FFC000"/>
              </a:buClr>
              <a:buSzPct val="60000"/>
              <a:buNone/>
              <a:defRPr/>
            </a:pPr>
            <a:endParaRPr lang="cs-CZ" sz="16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SzPct val="60000"/>
              <a:buNone/>
              <a:defRPr/>
            </a:pPr>
            <a:endParaRPr lang="cs-CZ" sz="1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323528" y="6569175"/>
            <a:ext cx="3456384" cy="288825"/>
          </a:xfrm>
        </p:spPr>
        <p:txBody>
          <a:bodyPr/>
          <a:lstStyle/>
          <a:p>
            <a:r>
              <a:rPr lang="it-IT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t="8235" b="9680"/>
          <a:stretch/>
        </p:blipFill>
        <p:spPr>
          <a:xfrm>
            <a:off x="3749368" y="2027975"/>
            <a:ext cx="5354813" cy="3771691"/>
          </a:xfrm>
          <a:prstGeom prst="rect">
            <a:avLst/>
          </a:prstGeom>
        </p:spPr>
      </p:pic>
      <p:sp>
        <p:nvSpPr>
          <p:cNvPr id="12" name="Šipka doprava 11"/>
          <p:cNvSpPr/>
          <p:nvPr/>
        </p:nvSpPr>
        <p:spPr>
          <a:xfrm rot="7990770">
            <a:off x="5680091" y="1667693"/>
            <a:ext cx="907891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6" t="14721" r="34250" b="8420"/>
          <a:stretch/>
        </p:blipFill>
        <p:spPr>
          <a:xfrm>
            <a:off x="642103" y="2996952"/>
            <a:ext cx="3107265" cy="3268014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58" y="4486351"/>
            <a:ext cx="3121152" cy="1261872"/>
          </a:xfrm>
          <a:prstGeom prst="rect">
            <a:avLst/>
          </a:prstGeom>
        </p:spPr>
      </p:pic>
      <p:sp>
        <p:nvSpPr>
          <p:cNvPr id="21" name="TextovéPole 20"/>
          <p:cNvSpPr txBox="1"/>
          <p:nvPr/>
        </p:nvSpPr>
        <p:spPr>
          <a:xfrm>
            <a:off x="539552" y="5857586"/>
            <a:ext cx="349848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>
              <a:buClr>
                <a:srgbClr val="FFC000"/>
              </a:buClr>
              <a:buSzPct val="60000"/>
              <a:defRPr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Proudnice se otevírá až po rozmotání hadice a otevření ventilu.</a:t>
            </a:r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699" y="4459742"/>
            <a:ext cx="1905000" cy="1905000"/>
          </a:xfrm>
          <a:prstGeom prst="rect">
            <a:avLst/>
          </a:prstGeom>
        </p:spPr>
      </p:pic>
      <p:sp>
        <p:nvSpPr>
          <p:cNvPr id="23" name="TextovéPole 22"/>
          <p:cNvSpPr txBox="1"/>
          <p:nvPr/>
        </p:nvSpPr>
        <p:spPr>
          <a:xfrm>
            <a:off x="5257216" y="4082292"/>
            <a:ext cx="349848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>
              <a:buClr>
                <a:srgbClr val="FFC000"/>
              </a:buClr>
              <a:buSzPct val="60000"/>
              <a:defRPr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Proudnice vytváří kompaktní nebo plynule nastavitelný sprchový proud.</a:t>
            </a:r>
          </a:p>
        </p:txBody>
      </p:sp>
    </p:spTree>
    <p:extLst>
      <p:ext uri="{BB962C8B-B14F-4D97-AF65-F5344CB8AC3E}">
        <p14:creationId xmlns:p14="http://schemas.microsoft.com/office/powerpoint/2010/main" val="33643702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ŠKOLENÍ – BOZP/PO - Studenti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79512" y="1154100"/>
            <a:ext cx="8713787" cy="2808312"/>
          </a:xfrm>
        </p:spPr>
        <p:txBody>
          <a:bodyPr/>
          <a:lstStyle/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!!!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za pozornost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hodně úspěchů při studiu</a:t>
            </a:r>
          </a:p>
          <a:p>
            <a:pPr marL="0" lvl="1" indent="0" algn="ctr">
              <a:buClr>
                <a:srgbClr val="FFC000"/>
              </a:buClr>
              <a:buSzPct val="60000"/>
              <a:buNone/>
              <a:defRPr/>
            </a:pPr>
            <a:r>
              <a:rPr lang="cs-CZ" sz="5400" b="1" dirty="0">
                <a:solidFill>
                  <a:srgbClr val="FF800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!!!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384376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276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1. Základní zásady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1.1 Bezpečnost a ochrana zdraví při práci - ZÁKAZY</a:t>
            </a:r>
          </a:p>
          <a:p>
            <a:pPr marL="457200" lvl="1" indent="-457200"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Studentům je zakázáno: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opravovat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jakákoliv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zařízení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včetně elektrických bez příslušné kvalifikace,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obsluhovat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jakékoli jiné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než vyučujícím určené zařízení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bez jeho účasti či pokynů,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poškozovat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nebo jiným způsobem snižovat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účinnost bezpečnostních značek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zužovat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průchodní a průjezdní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profily komunikací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zastavovat předměty přístup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k rozvaděčům, uzávěrům vody, plynu atd.,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používat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soukromé elektrospotřebiče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(vařiče, teplomety),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kouřit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mimo určené venkovní prostory,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vstupovat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do učeben/laboratoří pod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vlivem alkoholu a jiných návykových látek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užívat během výuky alkohol a jiné návykové látky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091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1. Základní zásady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1.2 Požární ochrana - POVINNOSTI</a:t>
            </a:r>
          </a:p>
          <a:p>
            <a:pPr marL="457200" lvl="1" indent="-457200">
              <a:buSzPct val="60000"/>
              <a:buFont typeface="Wingdings" panose="05000000000000000000" pitchFamily="2" charset="2"/>
              <a:buChar char="ü"/>
              <a:defRPr/>
            </a:pPr>
            <a:r>
              <a:rPr lang="cs-CZ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Studenti jsou povinni: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dodržovat předpisy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k zajištění požární ochrany v učebnách/laboratořích a i při vlastní práci,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seznámit se s požární poplachovou směrnicí v objektu, s umístěním a druhem hasicích přístrojů a ostatních hasebních prostředků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řídit se požárně bezpečnostními tabulkami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vyvěšenými na objektech, dodržovat zákazy kouření v označených místech,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udržovat průchodnost únikových komunikací, přístupnost hasebních prostředků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při zpozorování požáru jej uhasit, není-li to možné, vyhlásit požární poplach způsoben uvedeným v požární poplachové směrnici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. Při požáru zajišťovat záchranu ohrožených osob. Podle možnosti vyvézt (vynést) z ohrožených prostor nádoby s hořlavými kapalinami, cenné přístroje, dokumentaci, apod. Podle možnosti odstranit z blízkosti ohně hořlavé předměty,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 zjištění požáru na elektrických zařízeních pod napětím nikdy neužívat k hašení vodu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(hasicí přístroje vodní, vzduchové, hydranty) - nebezpečí úrazu elektrickým proudem.</a:t>
            </a: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298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1. Základní zásady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5313" y="772441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1.2 Požární ochrana – DŮLEŽITÁ TELEFONNÍ ČÍSLA</a:t>
            </a:r>
          </a:p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endParaRPr lang="cs-CZ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cs-CZ" sz="1800" dirty="0"/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26626" name="Picture 2" descr="http://ceskacermna.cz/images/stories/HASICI/OBRAZKY_TEXT/PRO_VEREJNOST/co%20ct.jpg">
            <a:extLst>
              <a:ext uri="{FF2B5EF4-FFF2-40B4-BE49-F238E27FC236}">
                <a16:creationId xmlns:a16="http://schemas.microsoft.com/office/drawing/2014/main" id="{255033D3-24BF-48F3-A28A-5C173A708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013" y="1916832"/>
            <a:ext cx="2031201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ttps://www.stromprop.cz/uploads/shop_images/800x800x0/1960.jpg">
            <a:extLst>
              <a:ext uri="{FF2B5EF4-FFF2-40B4-BE49-F238E27FC236}">
                <a16:creationId xmlns:a16="http://schemas.microsoft.com/office/drawing/2014/main" id="{9A38E2FD-7AD7-4108-BE29-84E989A675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24801"/>
          <a:stretch/>
        </p:blipFill>
        <p:spPr bwMode="auto">
          <a:xfrm>
            <a:off x="87687" y="1612137"/>
            <a:ext cx="685800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52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1. Základní zásady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1.3 Elektrická zařízení - 1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osoby bez elektrotechnické kvalifikace jsou osoby, které neabsolvovaly nižší, střední nebo vysokou školu elektrotechnického oboru, nejsou vyučeny v elektrotechnickém oboru, ani jinak nebyly prokazatelně poučeny a obeznámeny s obsluhou a prací na elektrotechnickém zařízení nebo v jeho blízkosti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osoby bez elektrotechnické kvalifikace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nesmí pracovat na nekrytých živých částech elektrického zřízení, ani se jich nesmí dotýkat přímo, nebo pomocí jakýchkoliv předmětů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osoby bez elektrotechnické kvalifikace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mohou samostatně obsluhovat zařízení malého a nízkého napětí, která jsou provedena tak, že při jejich obsluze nemohou přijít do styku s nekrytými, živými částmi elektrického zřízení pod napětím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osoby bez elektrotechnické kvalifikace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mohou zapínat a vypínat jednoduchá elektrická zřízení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Za vypnutého stavu mohou elektrická zařízení mohou přemísťovat a prodlužovat pohyblivé přívody spojovacími šňůrami opatřenými spojovacími částmi (pohyblivé vidlice a zásuvky)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 vyměňovat přetavené vložky pojistek za vložky nové a stejné hodnoty. Přetavené vložky nesmí tyto osoby v žádném případě opravovat. Dále smějí vyměňovat žárovky a udržovat elektrické spotřebiče podle návodu výrobce,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zasahování do elektrického zřízení může způsobit úraz nebo i smrt, požár, popř. výbuch, a proto je přísně zakázáno,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/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6939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1. Základní zásady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1.3 Elektrická zařízení - 2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poškozená elektrická zařízení se nesmějí používat,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 přemísťováním nebo pojížděním pracovních strojů nebo spotřebičů připojených na elektrickou síť pohyblivými přívodem s vidlicí, musí se provést bezpečné odpojení od sítě vytažením vidlice ze zásuvky,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při výskytu statické elektřiny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u elektrických i neelektrických zařízení, projevující se např. elektrickými jiskrami, sršením nebo výbojem mezi částmi zařízení nebo mezi pracujícím a zařízením,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nutno tento jev oznámit odpovědné osobě – vyučujícímu,</a:t>
            </a: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zjistí-li se na zařízení závady 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(poškození izolace, zápach po spálenině, kouř, silné bručení, jiskření či brnění od elektrického proudu), musí se elektrické zřízení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ihned vypnout a závada ohlásit vyučujícímu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doby odstranění závady se nesmí zařízení užívat.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 flipH="1">
            <a:off x="5436096" y="1916832"/>
            <a:ext cx="3059782" cy="64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468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1. Základní zásady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764704"/>
            <a:ext cx="9001000" cy="5688631"/>
          </a:xfrm>
        </p:spPr>
        <p:txBody>
          <a:bodyPr/>
          <a:lstStyle/>
          <a:p>
            <a:pPr marL="0" lvl="1" indent="0">
              <a:spcAft>
                <a:spcPts val="600"/>
              </a:spcAft>
              <a:buClr>
                <a:srgbClr val="FFC000"/>
              </a:buClr>
              <a:buSzPct val="60000"/>
              <a:buNone/>
              <a:defRPr/>
            </a:pPr>
            <a:r>
              <a:rPr lang="cs-CZ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1.4 Zdůraznění pro chování v objektech UTB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kouření (včetně elektronické cigarety a vodní dýmky) v objektech UTB.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požívání alkoholických nápojů a jiných návykových látek v objektech UTB.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vstupu pod vlivem alkoholu a jiných návykových látek do objektů UTB.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poškozování majetku univerzity.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lepení plakátů, inzerátů anebo podobných tiskovin uvnitř i vně objektů UTB.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ukládání jakýchkoli předmětů v únikových cestách či před únikovými východy.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odkládání předmětů na madla zábradlí.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solidFill>
                  <a:srgbClr val="FF1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Zákaz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 naklánět se z oken či přes zábradlí.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Při chůzi po schodištích se doporučuje přidržovat madla.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Při chůzi po schodištích se doporučuje nepoužívat telefonů</a:t>
            </a:r>
            <a:b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častou příčinou úrazů je používání telefonů při chůzi po schodišti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Úraz je student povinen neprodleně nahlásit vyučujícímu, anebo přímo technikovi BOZP (+420 602 777 230,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bozp-po@utb.cz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7250" lvl="2" indent="-457200">
              <a:buSzPct val="60000"/>
              <a:buFont typeface="Wingdings" panose="05000000000000000000" pitchFamily="2" charset="2"/>
              <a:buChar char="ü"/>
              <a:defRPr/>
            </a:pPr>
            <a:endParaRPr lang="cs-CZ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467544" y="6569175"/>
            <a:ext cx="3456384" cy="288825"/>
          </a:xfrm>
        </p:spPr>
        <p:txBody>
          <a:bodyPr/>
          <a:lstStyle/>
          <a:p>
            <a:r>
              <a:rPr lang="nl-NL" sz="1200" b="0" i="1">
                <a:latin typeface="Calibri" panose="020F0502020204030204" pitchFamily="34" charset="0"/>
                <a:cs typeface="Calibri" panose="020F0502020204030204" pitchFamily="34" charset="0"/>
              </a:rPr>
              <a:t>2022_05_23_FLKŘ_Studenti_Školení_Verze 04</a:t>
            </a:r>
            <a:endParaRPr lang="cs-CZ" sz="12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821721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-prezenta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iv sady Offi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Sablona-prezentace</Template>
  <TotalTime>12219</TotalTime>
  <Words>3974</Words>
  <Application>Microsoft Office PowerPoint</Application>
  <PresentationFormat>Předvádění na obrazovce (4:3)</PresentationFormat>
  <Paragraphs>542</Paragraphs>
  <Slides>39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4" baseType="lpstr">
      <vt:lpstr>Arial</vt:lpstr>
      <vt:lpstr>Arial Narrow</vt:lpstr>
      <vt:lpstr>Calibri</vt:lpstr>
      <vt:lpstr>Wingdings</vt:lpstr>
      <vt:lpstr>Sablona-prezentace</vt:lpstr>
      <vt:lpstr>Š K O L E N Í Bezpečnost a ochrana zdraví při práci Požární ochrana Studenti</vt:lpstr>
      <vt:lpstr>ŠKOLENÍ – BOZP/PO - Studenti</vt:lpstr>
      <vt:lpstr>1. Základní zásady</vt:lpstr>
      <vt:lpstr>1. Základní zásady</vt:lpstr>
      <vt:lpstr>1. Základní zásady</vt:lpstr>
      <vt:lpstr>1. Základní zásady</vt:lpstr>
      <vt:lpstr>1. Základní zásady</vt:lpstr>
      <vt:lpstr>1. Základní zásady</vt:lpstr>
      <vt:lpstr>1. Základní zásady</vt:lpstr>
      <vt:lpstr>ŠKOLENÍ – BOZP/PO - Studenti</vt:lpstr>
      <vt:lpstr>2. Rizika</vt:lpstr>
      <vt:lpstr>2. Rizika</vt:lpstr>
      <vt:lpstr>ŠKOLENÍ – BOZP/PO - Studenti</vt:lpstr>
      <vt:lpstr>3. Úrazy studentů</vt:lpstr>
      <vt:lpstr>3. Úrazy studentů</vt:lpstr>
      <vt:lpstr>ŠKOLENÍ – BOZP/PO - Studenti</vt:lpstr>
      <vt:lpstr>4. První pomoc</vt:lpstr>
      <vt:lpstr>4. První pomoc</vt:lpstr>
      <vt:lpstr>4. První pomoc</vt:lpstr>
      <vt:lpstr>ŠKOLENÍ – BOZP/PO - Studenti</vt:lpstr>
      <vt:lpstr>5. Požární ochrana – objekty UH1 / UH2</vt:lpstr>
      <vt:lpstr>5. Požární ochrana – objekty UH1 / UH2</vt:lpstr>
      <vt:lpstr>5. Požární ochrana – objekty UH1 / UH2</vt:lpstr>
      <vt:lpstr>5. Požární ochrana – objekty UH1 / UH2</vt:lpstr>
      <vt:lpstr>5. Požární ochrana – objekty UH1 / UH2</vt:lpstr>
      <vt:lpstr>5. Požární ochrana – objekty UH1 / UH2</vt:lpstr>
      <vt:lpstr>5. Požární ochrana – objekty UH1 / UH2</vt:lpstr>
      <vt:lpstr>5. Požární ochrana – objekty UH1 / UH2</vt:lpstr>
      <vt:lpstr>ŠKOLENÍ – BOZP/PO - Studenti</vt:lpstr>
      <vt:lpstr>6. Požární ochrana – Použití PHP</vt:lpstr>
      <vt:lpstr>6. Požární ochrana – Použití PHP</vt:lpstr>
      <vt:lpstr>6. Požární ochrana – Použití PHP</vt:lpstr>
      <vt:lpstr>6. Požární ochrana – Použití PHP</vt:lpstr>
      <vt:lpstr>6. Požární ochrana – Použití PHP</vt:lpstr>
      <vt:lpstr>6. Požární ochrana – Použití PHP</vt:lpstr>
      <vt:lpstr>ŠKOLENÍ – BOZP/PO - Studenti</vt:lpstr>
      <vt:lpstr>7. Požární ochrana – Hydranty</vt:lpstr>
      <vt:lpstr>7. Požární ochrana – Hydranty</vt:lpstr>
      <vt:lpstr>ŠKOLENÍ – BOZP/PO - Studenti</vt:lpstr>
    </vt:vector>
  </TitlesOfParts>
  <Company>utb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tkadlcikova</dc:creator>
  <cp:lastModifiedBy>Lenka Kouřilová</cp:lastModifiedBy>
  <cp:revision>752</cp:revision>
  <dcterms:created xsi:type="dcterms:W3CDTF">2014-09-11T15:28:08Z</dcterms:created>
  <dcterms:modified xsi:type="dcterms:W3CDTF">2023-03-23T12:51:28Z</dcterms:modified>
</cp:coreProperties>
</file>