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Open Sans" panose="020B0606030504020204" pitchFamily="34" charset="0"/>
      <p:regular r:id="rId24"/>
    </p:embeddedFont>
    <p:embeddedFont>
      <p:font typeface="Open Sans Bold" panose="020B0806030504020204" charset="0"/>
      <p:regular r:id="rId25"/>
    </p:embeddedFont>
    <p:embeddedFont>
      <p:font typeface="UTB Berlin" panose="020B0604020202020204" charset="-18"/>
      <p:regular r:id="rId26"/>
    </p:embeddedFont>
    <p:embeddedFont>
      <p:font typeface="UTB Text 1" panose="020B0604020202020204" charset="-18"/>
      <p:regular r:id="rId27"/>
    </p:embeddedFont>
    <p:embeddedFont>
      <p:font typeface="UTB Text 2 Bold" panose="020B0604020202020204" charset="-18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891045-833C-4066-85D4-1574DC0EECA4}" v="23" dt="2025-09-11T15:25:00.6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678" y="9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50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48.png"/><Relationship Id="rId5" Type="http://schemas.openxmlformats.org/officeDocument/2006/relationships/image" Target="../media/image8.png"/><Relationship Id="rId10" Type="http://schemas.openxmlformats.org/officeDocument/2006/relationships/image" Target="../media/image47.png"/><Relationship Id="rId4" Type="http://schemas.openxmlformats.org/officeDocument/2006/relationships/image" Target="../media/image11.sv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svg"/><Relationship Id="rId7" Type="http://schemas.openxmlformats.org/officeDocument/2006/relationships/image" Target="../media/image5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7.svg"/><Relationship Id="rId5" Type="http://schemas.openxmlformats.org/officeDocument/2006/relationships/image" Target="../media/image9.sv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hyperlink" Target="mailto:taraba@utb.cz" TargetMode="External"/><Relationship Id="rId4" Type="http://schemas.openxmlformats.org/officeDocument/2006/relationships/image" Target="../media/image11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hyperlink" Target="mailto:taraba@utb.cz" TargetMode="External"/><Relationship Id="rId4" Type="http://schemas.openxmlformats.org/officeDocument/2006/relationships/image" Target="../media/image11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hyperlink" Target="mailto:studium-vedouci@flkr.utb.cz" TargetMode="External"/><Relationship Id="rId4" Type="http://schemas.openxmlformats.org/officeDocument/2006/relationships/image" Target="../media/image11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9882" y="-2329216"/>
            <a:ext cx="21024761" cy="16379946"/>
            <a:chOff x="0" y="0"/>
            <a:chExt cx="28033015" cy="21839927"/>
          </a:xfrm>
        </p:grpSpPr>
        <p:grpSp>
          <p:nvGrpSpPr>
            <p:cNvPr id="3" name="Group 3"/>
            <p:cNvGrpSpPr/>
            <p:nvPr/>
          </p:nvGrpSpPr>
          <p:grpSpPr>
            <a:xfrm>
              <a:off x="3490445" y="3105622"/>
              <a:ext cx="24426731" cy="11961261"/>
              <a:chOff x="0" y="0"/>
              <a:chExt cx="1659862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5986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659862" h="812800">
                    <a:moveTo>
                      <a:pt x="0" y="0"/>
                    </a:moveTo>
                    <a:lnTo>
                      <a:pt x="1659862" y="0"/>
                    </a:lnTo>
                    <a:lnTo>
                      <a:pt x="1659862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107398" b="-64888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 rot="5400000">
              <a:off x="0" y="0"/>
              <a:ext cx="21839927" cy="21839927"/>
            </a:xfrm>
            <a:custGeom>
              <a:avLst/>
              <a:gdLst/>
              <a:ahLst/>
              <a:cxnLst/>
              <a:rect l="l" t="t" r="r" b="b"/>
              <a:pathLst>
                <a:path w="21839927" h="21839927">
                  <a:moveTo>
                    <a:pt x="0" y="0"/>
                  </a:moveTo>
                  <a:lnTo>
                    <a:pt x="21839927" y="0"/>
                  </a:lnTo>
                  <a:lnTo>
                    <a:pt x="21839927" y="21839927"/>
                  </a:lnTo>
                  <a:lnTo>
                    <a:pt x="0" y="21839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33177" y="12471810"/>
              <a:ext cx="24499838" cy="7871838"/>
            </a:xfrm>
            <a:custGeom>
              <a:avLst/>
              <a:gdLst/>
              <a:ahLst/>
              <a:cxnLst/>
              <a:rect l="l" t="t" r="r" b="b"/>
              <a:pathLst>
                <a:path w="24499838" h="7871838">
                  <a:moveTo>
                    <a:pt x="0" y="0"/>
                  </a:moveTo>
                  <a:lnTo>
                    <a:pt x="24499838" y="0"/>
                  </a:lnTo>
                  <a:lnTo>
                    <a:pt x="24499838" y="7871838"/>
                  </a:lnTo>
                  <a:lnTo>
                    <a:pt x="0" y="7871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21123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9258300"/>
            <a:ext cx="4430494" cy="708879"/>
          </a:xfrm>
          <a:custGeom>
            <a:avLst/>
            <a:gdLst/>
            <a:ahLst/>
            <a:cxnLst/>
            <a:rect l="l" t="t" r="r" b="b"/>
            <a:pathLst>
              <a:path w="4430494" h="708879">
                <a:moveTo>
                  <a:pt x="0" y="0"/>
                </a:moveTo>
                <a:lnTo>
                  <a:pt x="4430494" y="0"/>
                </a:lnTo>
                <a:lnTo>
                  <a:pt x="4430494" y="708879"/>
                </a:lnTo>
                <a:lnTo>
                  <a:pt x="0" y="7088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16519511" y="6668012"/>
            <a:ext cx="3445139" cy="3445139"/>
            <a:chOff x="0" y="0"/>
            <a:chExt cx="4593518" cy="45935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93518" cy="4593518"/>
            </a:xfrm>
            <a:custGeom>
              <a:avLst/>
              <a:gdLst/>
              <a:ahLst/>
              <a:cxnLst/>
              <a:rect l="l" t="t" r="r" b="b"/>
              <a:pathLst>
                <a:path w="4593518" h="4593518">
                  <a:moveTo>
                    <a:pt x="0" y="0"/>
                  </a:moveTo>
                  <a:lnTo>
                    <a:pt x="4593518" y="0"/>
                  </a:lnTo>
                  <a:lnTo>
                    <a:pt x="4593518" y="4593518"/>
                  </a:lnTo>
                  <a:lnTo>
                    <a:pt x="0" y="4593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4593518" cy="4593518"/>
            </a:xfrm>
            <a:custGeom>
              <a:avLst/>
              <a:gdLst/>
              <a:ahLst/>
              <a:cxnLst/>
              <a:rect l="l" t="t" r="r" b="b"/>
              <a:pathLst>
                <a:path w="4593518" h="4593518">
                  <a:moveTo>
                    <a:pt x="0" y="0"/>
                  </a:moveTo>
                  <a:lnTo>
                    <a:pt x="4593518" y="0"/>
                  </a:lnTo>
                  <a:lnTo>
                    <a:pt x="4593518" y="4593518"/>
                  </a:lnTo>
                  <a:lnTo>
                    <a:pt x="0" y="4593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01048" y="-2077954"/>
            <a:ext cx="4231801" cy="4231801"/>
            <a:chOff x="0" y="0"/>
            <a:chExt cx="5642401" cy="56424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42401" cy="5642401"/>
            </a:xfrm>
            <a:custGeom>
              <a:avLst/>
              <a:gdLst/>
              <a:ahLst/>
              <a:cxnLst/>
              <a:rect l="l" t="t" r="r" b="b"/>
              <a:pathLst>
                <a:path w="5642401" h="5642401">
                  <a:moveTo>
                    <a:pt x="0" y="0"/>
                  </a:moveTo>
                  <a:lnTo>
                    <a:pt x="5642401" y="0"/>
                  </a:lnTo>
                  <a:lnTo>
                    <a:pt x="5642401" y="5642401"/>
                  </a:lnTo>
                  <a:lnTo>
                    <a:pt x="0" y="5642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5642401" cy="5642401"/>
            </a:xfrm>
            <a:custGeom>
              <a:avLst/>
              <a:gdLst/>
              <a:ahLst/>
              <a:cxnLst/>
              <a:rect l="l" t="t" r="r" b="b"/>
              <a:pathLst>
                <a:path w="5642401" h="5642401">
                  <a:moveTo>
                    <a:pt x="0" y="0"/>
                  </a:moveTo>
                  <a:lnTo>
                    <a:pt x="5642401" y="0"/>
                  </a:lnTo>
                  <a:lnTo>
                    <a:pt x="5642401" y="5642401"/>
                  </a:lnTo>
                  <a:lnTo>
                    <a:pt x="0" y="5642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323582"/>
            <a:ext cx="12271391" cy="317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50"/>
              </a:lnSpc>
            </a:pPr>
            <a:r>
              <a:rPr lang="en-US" sz="7500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Představení Fakulty logistiky </a:t>
            </a:r>
          </a:p>
          <a:p>
            <a:pPr algn="just">
              <a:lnSpc>
                <a:spcPts val="8250"/>
              </a:lnSpc>
            </a:pPr>
            <a:r>
              <a:rPr lang="en-US" sz="7500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a krizového řízení</a:t>
            </a:r>
          </a:p>
          <a:p>
            <a:pPr algn="just">
              <a:lnSpc>
                <a:spcPts val="8250"/>
              </a:lnSpc>
            </a:pPr>
            <a:endParaRPr lang="en-US" sz="7500">
              <a:solidFill>
                <a:srgbClr val="FFFFFF"/>
              </a:solidFill>
              <a:latin typeface="UTB Berlin"/>
              <a:ea typeface="UTB Berlin"/>
              <a:cs typeface="UTB Berlin"/>
              <a:sym typeface="UTB Berlin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28700" y="5469707"/>
            <a:ext cx="16230600" cy="977830"/>
            <a:chOff x="0" y="0"/>
            <a:chExt cx="21640800" cy="130377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692353"/>
              <a:ext cx="21640800" cy="61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03"/>
                </a:lnSpc>
              </a:pPr>
              <a:r>
                <a:rPr lang="cs-CZ" sz="3100" dirty="0">
                  <a:solidFill>
                    <a:srgbClr val="FFFFFF"/>
                  </a:solidFill>
                  <a:latin typeface="UTB Text 1"/>
                  <a:ea typeface="UTB Text 1"/>
                  <a:cs typeface="UTB Text 1"/>
                  <a:sym typeface="UTB Text 1"/>
                </a:rPr>
                <a:t>d</a:t>
              </a:r>
              <a:r>
                <a:rPr lang="en-US" sz="3100" dirty="0" err="1">
                  <a:solidFill>
                    <a:srgbClr val="FFFFFF"/>
                  </a:solidFill>
                  <a:latin typeface="UTB Text 1"/>
                  <a:ea typeface="UTB Text 1"/>
                  <a:cs typeface="UTB Text 1"/>
                  <a:sym typeface="UTB Text 1"/>
                </a:rPr>
                <a:t>ěkanka</a:t>
              </a:r>
              <a:endParaRPr lang="en-US" sz="3100" dirty="0">
                <a:solidFill>
                  <a:srgbClr val="FFFFFF"/>
                </a:solidFill>
                <a:latin typeface="UTB Text 1"/>
                <a:ea typeface="UTB Text 1"/>
                <a:cs typeface="UTB Text 1"/>
                <a:sym typeface="UTB Text 1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525"/>
              <a:ext cx="21640800" cy="61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03"/>
                </a:lnSpc>
              </a:pPr>
              <a:r>
                <a:rPr lang="en-US" sz="3100" b="1">
                  <a:solidFill>
                    <a:srgbClr val="FFFFFF"/>
                  </a:solidFill>
                  <a:latin typeface="UTB Text 2 Bold"/>
                  <a:ea typeface="UTB Text 2 Bold"/>
                  <a:cs typeface="UTB Text 2 Bold"/>
                  <a:sym typeface="UTB Text 2 Bold"/>
                </a:rPr>
                <a:t>prof. Ing. Zuzana Tučková, Ph.D.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9161" r="-19161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Ústav ochrany obyvatelstva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Dušan Vičar, CSc.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153944" y="3542558"/>
            <a:ext cx="2427377" cy="2427377"/>
          </a:xfrm>
          <a:custGeom>
            <a:avLst/>
            <a:gdLst/>
            <a:ahLst/>
            <a:cxnLst/>
            <a:rect l="l" t="t" r="r" b="b"/>
            <a:pathLst>
              <a:path w="2427377" h="2427377">
                <a:moveTo>
                  <a:pt x="0" y="0"/>
                </a:moveTo>
                <a:lnTo>
                  <a:pt x="2427377" y="0"/>
                </a:lnTo>
                <a:lnTo>
                  <a:pt x="2427377" y="2427377"/>
                </a:lnTo>
                <a:lnTo>
                  <a:pt x="0" y="24273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028700" y="1162050"/>
            <a:ext cx="16230600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Ústav ochrany obyvatelstva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9831" y="2302575"/>
            <a:ext cx="7124113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Ředitel ústavu: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1065" y="129192"/>
            <a:ext cx="3256535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9831" y="2830260"/>
            <a:ext cx="423981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prof. Ing. Dušan Vičar, CSc.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0962" y="3900488"/>
            <a:ext cx="3077408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Místnost: H1/183.20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9831" y="3365374"/>
            <a:ext cx="207347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vicar@utb.cz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557724" y="2314005"/>
            <a:ext cx="2662476" cy="47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Dislokace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ústavu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0962" y="4433888"/>
            <a:ext cx="6851358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Oblast bezpečnosti, Ochrany obyvatelstva, </a:t>
            </a:r>
          </a:p>
          <a:p>
            <a:pPr algn="just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Integrovaného záchranného systému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557724" y="2830260"/>
            <a:ext cx="30644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budova H1, 3. patro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30962" y="6510052"/>
            <a:ext cx="4562594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prez. forma studia: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Ing. Petr Svoboda, Ph.D. </a:t>
            </a:r>
          </a:p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kombi. forma studia: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Ing. Ivan Princ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30962" y="6035707"/>
            <a:ext cx="3705225" cy="49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Vedoucí učitelé 1.ročníku: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9161" r="-19161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Ústav environmentální bezpečnosti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doc. Ing. Pavel Valášek, CSc. LL.M.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7764433" y="5615578"/>
            <a:ext cx="2758285" cy="2758285"/>
          </a:xfrm>
          <a:custGeom>
            <a:avLst/>
            <a:gdLst/>
            <a:ahLst/>
            <a:cxnLst/>
            <a:rect l="l" t="t" r="r" b="b"/>
            <a:pathLst>
              <a:path w="2758285" h="2758285">
                <a:moveTo>
                  <a:pt x="0" y="0"/>
                </a:moveTo>
                <a:lnTo>
                  <a:pt x="2758285" y="0"/>
                </a:lnTo>
                <a:lnTo>
                  <a:pt x="2758285" y="2758285"/>
                </a:lnTo>
                <a:lnTo>
                  <a:pt x="0" y="27582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028275" y="814992"/>
            <a:ext cx="16230600" cy="180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Ústav environmentální </a:t>
            </a:r>
          </a:p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bezpečnosti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2094" y="2639760"/>
            <a:ext cx="7124113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Ředitel ústavu: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1065" y="129192"/>
            <a:ext cx="3332735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3125535"/>
            <a:ext cx="538781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doc. Ing. Pavel Valášek, CSc. LL.M.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4249485"/>
            <a:ext cx="3009900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Místnost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: H1/181.31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2094" y="3687510"/>
            <a:ext cx="250317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valasek@utb.cz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63492" y="2651190"/>
            <a:ext cx="2637707" cy="47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Dislokace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ústavu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2094" y="4820985"/>
            <a:ext cx="9055236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Oblast </a:t>
            </a:r>
            <a:r>
              <a:rPr lang="cs-CZ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h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umanitní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socio-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ekonomická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a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technická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</a:t>
            </a:r>
          </a:p>
          <a:p>
            <a:pPr algn="just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Propojení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bezpečnosti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vědy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a IT</a:t>
            </a:r>
            <a:r>
              <a:rPr lang="cs-CZ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963493" y="3154110"/>
            <a:ext cx="301561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budova H1, 1. patro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32094" y="6724223"/>
            <a:ext cx="6166247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prez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 forma studia: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Ing.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Bc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 et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Bc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 Lukáš Snopek, Ph.D. </a:t>
            </a:r>
          </a:p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kombi. forma studia: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doc. Ing. Pavel Valášek,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CSc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 LL.M.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32094" y="6211777"/>
            <a:ext cx="3844706" cy="47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Vedoucí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učitelé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1. </a:t>
            </a: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ročníku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9161" r="-19161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Ústav krizového řízení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Ing. et Ing. Jiří Konečný, Ph.D.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117880" y="6966823"/>
            <a:ext cx="2570260" cy="2570260"/>
          </a:xfrm>
          <a:custGeom>
            <a:avLst/>
            <a:gdLst/>
            <a:ahLst/>
            <a:cxnLst/>
            <a:rect l="l" t="t" r="r" b="b"/>
            <a:pathLst>
              <a:path w="2570260" h="2570260">
                <a:moveTo>
                  <a:pt x="0" y="0"/>
                </a:moveTo>
                <a:lnTo>
                  <a:pt x="2570261" y="0"/>
                </a:lnTo>
                <a:lnTo>
                  <a:pt x="2570261" y="2570260"/>
                </a:lnTo>
                <a:lnTo>
                  <a:pt x="0" y="25702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028275" y="1090995"/>
            <a:ext cx="16230600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Ústav krizového řízení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2094" y="2222565"/>
            <a:ext cx="7124113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Ředitel ústavu: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1065" y="129192"/>
            <a:ext cx="3280518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275" y="2751585"/>
            <a:ext cx="472630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Ing. et Ing. Jiří Konečný, Ph.D.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275" y="3913635"/>
            <a:ext cx="3086526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Místnost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: H1/182.19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275" y="3332610"/>
            <a:ext cx="2653308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konecny@utb.cz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63492" y="2651190"/>
            <a:ext cx="2713907" cy="47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Dislokace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ústavu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2094" y="4494660"/>
            <a:ext cx="7124113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Oblast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krizového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řízení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rizik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veřejné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správy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psychologie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a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ekonomiky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krizí</a:t>
            </a:r>
            <a:r>
              <a:rPr lang="cs-CZ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938312" y="3154110"/>
            <a:ext cx="306597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budova H1, 2. patro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93539" y="6394472"/>
            <a:ext cx="5395057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Ing. et Ing. Jiří Konečný, Ph.D.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25081" y="5872502"/>
            <a:ext cx="3675519" cy="47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Vedoucí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učitel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1. </a:t>
            </a: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ročníku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275" y="7139433"/>
            <a:ext cx="6688936" cy="49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Specializace Bc. programu Management rizik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93539" y="7642353"/>
            <a:ext cx="7124113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Řízení rizik ve veřejné správě</a:t>
            </a:r>
          </a:p>
          <a:p>
            <a:pPr marL="647700" lvl="1" indent="-323850" algn="just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Bezpečnost provozu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37606" r="-70396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Ústav logistiky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Zuzana Tučková, Ph.D.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807556" y="6075581"/>
            <a:ext cx="2697299" cy="2697299"/>
          </a:xfrm>
          <a:custGeom>
            <a:avLst/>
            <a:gdLst/>
            <a:ahLst/>
            <a:cxnLst/>
            <a:rect l="l" t="t" r="r" b="b"/>
            <a:pathLst>
              <a:path w="2697299" h="2697299">
                <a:moveTo>
                  <a:pt x="0" y="0"/>
                </a:moveTo>
                <a:lnTo>
                  <a:pt x="2697300" y="0"/>
                </a:lnTo>
                <a:lnTo>
                  <a:pt x="2697300" y="2697299"/>
                </a:lnTo>
                <a:lnTo>
                  <a:pt x="0" y="26972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028275" y="1090995"/>
            <a:ext cx="16230600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Ústav logistiky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2094" y="2222565"/>
            <a:ext cx="7124113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Ředitelka ústavu: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1065" y="129192"/>
            <a:ext cx="3209685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275" y="2696910"/>
            <a:ext cx="513171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prof. Ing. Zuzana Tučková, Ph.D.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275" y="3744660"/>
            <a:ext cx="3010325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Místnost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: H1/181.13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2094" y="3220785"/>
            <a:ext cx="257865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tuckova@utb.cz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63492" y="2651190"/>
            <a:ext cx="2637707" cy="47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Dislokace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ústavu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275" y="4367621"/>
            <a:ext cx="9394945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Cílem ústavu je připravit absolventy na manažerské pozice v logistice – teoreticky, prakticky i moderně.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34918" y="3154110"/>
            <a:ext cx="307276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budova H1, 4. patro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93539" y="6394472"/>
            <a:ext cx="5395057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Mgr. Kamil Peterek, PhD.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25081" y="5872502"/>
            <a:ext cx="3751719" cy="47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Vedoucí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učitel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1. </a:t>
            </a: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ročníku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9161" r="-19161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Poradny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Ing. Slavomíra Vargová, Ph.D.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512410" y="7986440"/>
            <a:ext cx="2098139" cy="2098139"/>
          </a:xfrm>
          <a:custGeom>
            <a:avLst/>
            <a:gdLst/>
            <a:ahLst/>
            <a:cxnLst/>
            <a:rect l="l" t="t" r="r" b="b"/>
            <a:pathLst>
              <a:path w="2098139" h="2098139">
                <a:moveTo>
                  <a:pt x="0" y="0"/>
                </a:moveTo>
                <a:lnTo>
                  <a:pt x="2098138" y="0"/>
                </a:lnTo>
                <a:lnTo>
                  <a:pt x="2098138" y="2098139"/>
                </a:lnTo>
                <a:lnTo>
                  <a:pt x="0" y="20981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6099868" y="7986440"/>
            <a:ext cx="2141040" cy="2141040"/>
          </a:xfrm>
          <a:custGeom>
            <a:avLst/>
            <a:gdLst/>
            <a:ahLst/>
            <a:cxnLst/>
            <a:rect l="l" t="t" r="r" b="b"/>
            <a:pathLst>
              <a:path w="2141040" h="2141040">
                <a:moveTo>
                  <a:pt x="0" y="0"/>
                </a:moveTo>
                <a:lnTo>
                  <a:pt x="2141040" y="0"/>
                </a:lnTo>
                <a:lnTo>
                  <a:pt x="2141040" y="2141040"/>
                </a:lnTo>
                <a:lnTo>
                  <a:pt x="0" y="21410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TextBox 17"/>
          <p:cNvSpPr txBox="1"/>
          <p:nvPr/>
        </p:nvSpPr>
        <p:spPr>
          <a:xfrm>
            <a:off x="401065" y="129192"/>
            <a:ext cx="3256535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1065" y="971004"/>
            <a:ext cx="16230600" cy="355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Poradna pro podporu</a:t>
            </a:r>
          </a:p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studentů v oblasti</a:t>
            </a:r>
          </a:p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internacionalizace a </a:t>
            </a:r>
          </a:p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Pedagogická poradna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1065" y="4659085"/>
            <a:ext cx="4280535" cy="49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Ing. Slavomíra Vargová, PhD.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1065" y="5209630"/>
            <a:ext cx="7523735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cs-CZ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O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dborný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asistent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koordinátorka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studentských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pobytů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a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pracovních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stáží</a:t>
            </a:r>
            <a:r>
              <a:rPr lang="cs-CZ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01065" y="6331335"/>
            <a:ext cx="257746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vargova@utb.cz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1065" y="6881540"/>
            <a:ext cx="3256534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Místnost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: H1/182.36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01065" y="7433990"/>
            <a:ext cx="510540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Konzultační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hodiny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10-12 hod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8998" r="-18998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Poradny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Mgr. Petra Trechová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189697" y="7995454"/>
            <a:ext cx="2051211" cy="2051211"/>
          </a:xfrm>
          <a:custGeom>
            <a:avLst/>
            <a:gdLst/>
            <a:ahLst/>
            <a:cxnLst/>
            <a:rect l="l" t="t" r="r" b="b"/>
            <a:pathLst>
              <a:path w="2051211" h="2051211">
                <a:moveTo>
                  <a:pt x="0" y="0"/>
                </a:moveTo>
                <a:lnTo>
                  <a:pt x="2051211" y="0"/>
                </a:lnTo>
                <a:lnTo>
                  <a:pt x="2051211" y="2051211"/>
                </a:lnTo>
                <a:lnTo>
                  <a:pt x="0" y="20512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8516365" y="7995454"/>
            <a:ext cx="2051211" cy="2051211"/>
          </a:xfrm>
          <a:custGeom>
            <a:avLst/>
            <a:gdLst/>
            <a:ahLst/>
            <a:cxnLst/>
            <a:rect l="l" t="t" r="r" b="b"/>
            <a:pathLst>
              <a:path w="2051211" h="2051211">
                <a:moveTo>
                  <a:pt x="0" y="0"/>
                </a:moveTo>
                <a:lnTo>
                  <a:pt x="2051211" y="0"/>
                </a:lnTo>
                <a:lnTo>
                  <a:pt x="2051211" y="2051211"/>
                </a:lnTo>
                <a:lnTo>
                  <a:pt x="0" y="20512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TextBox 17"/>
          <p:cNvSpPr txBox="1"/>
          <p:nvPr/>
        </p:nvSpPr>
        <p:spPr>
          <a:xfrm>
            <a:off x="401065" y="129192"/>
            <a:ext cx="3238500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1065" y="971004"/>
            <a:ext cx="16230600" cy="4434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Psychologická poradna FLKŘ</a:t>
            </a:r>
          </a:p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a Psychoterapeutické </a:t>
            </a:r>
          </a:p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poradenství pro </a:t>
            </a:r>
          </a:p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studenty FLKŘ</a:t>
            </a:r>
          </a:p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1065" y="4650105"/>
            <a:ext cx="3027935" cy="47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Mgr. Petra </a:t>
            </a: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Trechová</a:t>
            </a:r>
            <a:endParaRPr lang="en-US" sz="2799" dirty="0">
              <a:solidFill>
                <a:srgbClr val="000000"/>
              </a:solidFill>
              <a:latin typeface="UTB Berlin"/>
              <a:ea typeface="UTB Berlin"/>
              <a:cs typeface="UTB Berlin"/>
              <a:sym typeface="UTB Berlin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01065" y="5175442"/>
            <a:ext cx="9662490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cs-CZ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T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erapeut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lektor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Řádný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člen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České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asociace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pro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psychoterapii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absolvent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výcviku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SF: „SOLUTIONS FOCUS“.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1065" y="6331335"/>
            <a:ext cx="271129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trechova@utb.cz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1065" y="6881540"/>
            <a:ext cx="323850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Místnost: H1/182.21B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0702" y="7433990"/>
            <a:ext cx="637556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Konzultační hodiny: online po domluvě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216" r="-2216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Poradny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JUDr. Radomíra Veselá, PhD. LL.M.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7064452" y="6863814"/>
            <a:ext cx="2964554" cy="2964554"/>
          </a:xfrm>
          <a:custGeom>
            <a:avLst/>
            <a:gdLst/>
            <a:ahLst/>
            <a:cxnLst/>
            <a:rect l="l" t="t" r="r" b="b"/>
            <a:pathLst>
              <a:path w="2964554" h="2964554">
                <a:moveTo>
                  <a:pt x="0" y="0"/>
                </a:moveTo>
                <a:lnTo>
                  <a:pt x="2964554" y="0"/>
                </a:lnTo>
                <a:lnTo>
                  <a:pt x="2964554" y="2964554"/>
                </a:lnTo>
                <a:lnTo>
                  <a:pt x="0" y="29645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401065" y="129192"/>
            <a:ext cx="3256535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1429" y="1235601"/>
            <a:ext cx="16230600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Právní poradna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1065" y="2450991"/>
            <a:ext cx="5098437" cy="49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JUDr. Radomíra Veselá, PhD. LL.M.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1429" y="3209478"/>
            <a:ext cx="10196875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Činná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advokátka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Právní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poradenství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v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oblasti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rodinné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pracovní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</a:p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a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školské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legislativy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</a:t>
            </a:r>
          </a:p>
          <a:p>
            <a:pPr algn="l">
              <a:lnSpc>
                <a:spcPts val="45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61792" y="4923978"/>
            <a:ext cx="244078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rvesela@utb.cz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1429" y="6082764"/>
            <a:ext cx="7003477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Konzultační hodiny: út 10-11hod, st 14-15hod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31429" y="5501739"/>
            <a:ext cx="302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Místnost: H1/181.28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870" r="-1870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Poradny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Jan Korený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7167562" y="5948702"/>
            <a:ext cx="3460741" cy="3460741"/>
          </a:xfrm>
          <a:custGeom>
            <a:avLst/>
            <a:gdLst/>
            <a:ahLst/>
            <a:cxnLst/>
            <a:rect l="l" t="t" r="r" b="b"/>
            <a:pathLst>
              <a:path w="3460741" h="3460741">
                <a:moveTo>
                  <a:pt x="0" y="0"/>
                </a:moveTo>
                <a:lnTo>
                  <a:pt x="3460741" y="0"/>
                </a:lnTo>
                <a:lnTo>
                  <a:pt x="3460741" y="3460742"/>
                </a:lnTo>
                <a:lnTo>
                  <a:pt x="0" y="34607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401065" y="129192"/>
            <a:ext cx="3256535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1429" y="1235601"/>
            <a:ext cx="16230600" cy="180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Poradna pro umělou </a:t>
            </a:r>
          </a:p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inteligenci - AI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31429" y="3129834"/>
            <a:ext cx="1666187" cy="49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Jan Korený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1429" y="3661329"/>
            <a:ext cx="10196875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cs-CZ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I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nformační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technik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31429" y="4251879"/>
            <a:ext cx="24033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koreny@utb.cz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1065" y="5391150"/>
            <a:ext cx="6518108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Konzultační hodiny: út, čt od 13 do 15hod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1065" y="4819650"/>
            <a:ext cx="3256535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Místnost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: H1/183.33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4846" r="-4846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Knihovna UTB - Studovna UH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Zuzana Tučková, Ph.D.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099777" y="5589449"/>
            <a:ext cx="4864220" cy="6068980"/>
          </a:xfrm>
          <a:custGeom>
            <a:avLst/>
            <a:gdLst/>
            <a:ahLst/>
            <a:cxnLst/>
            <a:rect l="l" t="t" r="r" b="b"/>
            <a:pathLst>
              <a:path w="4864220" h="6068980">
                <a:moveTo>
                  <a:pt x="0" y="0"/>
                </a:moveTo>
                <a:lnTo>
                  <a:pt x="4864220" y="0"/>
                </a:lnTo>
                <a:lnTo>
                  <a:pt x="4864220" y="6068981"/>
                </a:lnTo>
                <a:lnTo>
                  <a:pt x="0" y="60689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401065" y="129192"/>
            <a:ext cx="3245406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1429" y="923578"/>
            <a:ext cx="16230600" cy="180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Knihovna UTB</a:t>
            </a:r>
          </a:p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Studovna UH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31429" y="3481174"/>
            <a:ext cx="13388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4. patro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1065" y="2919199"/>
            <a:ext cx="324540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Místnost: H1/184.21B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4075" y="4043149"/>
            <a:ext cx="10156746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Studovna nabízí knihy, techniku, studijní i relaxační zóny.</a:t>
            </a:r>
          </a:p>
          <a:p>
            <a:pPr marL="647700" lvl="1" indent="-323850" algn="l">
              <a:lnSpc>
                <a:spcPts val="45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Samoobslužný box, zasílání knih ze Zlína, e-zdroje a rešerše.</a:t>
            </a:r>
          </a:p>
          <a:p>
            <a:pPr algn="l">
              <a:lnSpc>
                <a:spcPts val="45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31429" y="5494199"/>
            <a:ext cx="74379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Otevírací doba: po-čt 7:30-16:30, pá 7:30-12hod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1999" b="-1999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Ústav</a:t>
              </a:r>
              <a:r>
                <a:rPr lang="en-US" sz="2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tělesné</a:t>
              </a:r>
              <a:r>
                <a:rPr lang="en-US" sz="2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výchovy</a:t>
              </a:r>
              <a:endParaRPr lang="en-US" sz="2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  <a:p>
              <a:pPr algn="just">
                <a:lnSpc>
                  <a:spcPts val="2800"/>
                </a:lnSpc>
              </a:pPr>
              <a:r>
                <a:rPr lang="cs-CZ" sz="2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Mgr</a:t>
              </a:r>
              <a:r>
                <a:rPr lang="en-US" sz="2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  <a:r>
                <a:rPr lang="cs-CZ" sz="2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Zdeněk Melichárek, Ph.D.</a:t>
              </a:r>
              <a:endParaRPr lang="en-U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21579" y="6452093"/>
            <a:ext cx="3319913" cy="3319913"/>
          </a:xfrm>
          <a:custGeom>
            <a:avLst/>
            <a:gdLst/>
            <a:ahLst/>
            <a:cxnLst/>
            <a:rect l="l" t="t" r="r" b="b"/>
            <a:pathLst>
              <a:path w="3319913" h="3319913">
                <a:moveTo>
                  <a:pt x="0" y="0"/>
                </a:moveTo>
                <a:lnTo>
                  <a:pt x="3319913" y="0"/>
                </a:lnTo>
                <a:lnTo>
                  <a:pt x="3319913" y="3319913"/>
                </a:lnTo>
                <a:lnTo>
                  <a:pt x="0" y="33199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401065" y="129192"/>
            <a:ext cx="3256535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1429" y="1162050"/>
            <a:ext cx="16230600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Ústav tělesné výchovy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31429" y="2980185"/>
            <a:ext cx="44244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melicharek@utb.cz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1429" y="2358390"/>
            <a:ext cx="4543730" cy="49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Mgr. Zdeněk Melichárek, Ph.D.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31429" y="3511667"/>
            <a:ext cx="44244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Zlín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5731" y="3968867"/>
            <a:ext cx="9895761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Zajištění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sportovních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kursů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Rektorský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den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sportu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Podpora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aktivních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sportovců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Podrobnější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informace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na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první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hodině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sportovních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aktivit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88810" y="8636864"/>
            <a:ext cx="7016494" cy="1317578"/>
          </a:xfrm>
          <a:custGeom>
            <a:avLst/>
            <a:gdLst/>
            <a:ahLst/>
            <a:cxnLst/>
            <a:rect l="l" t="t" r="r" b="b"/>
            <a:pathLst>
              <a:path w="7016494" h="1317578">
                <a:moveTo>
                  <a:pt x="0" y="0"/>
                </a:moveTo>
                <a:lnTo>
                  <a:pt x="7016494" y="0"/>
                </a:lnTo>
                <a:lnTo>
                  <a:pt x="7016494" y="1317577"/>
                </a:lnTo>
                <a:lnTo>
                  <a:pt x="0" y="1317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703824" r="-50944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4005800" y="-1204520"/>
            <a:ext cx="4747275" cy="4747275"/>
            <a:chOff x="0" y="0"/>
            <a:chExt cx="6329700" cy="63297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29700" cy="6329700"/>
            </a:xfrm>
            <a:custGeom>
              <a:avLst/>
              <a:gdLst/>
              <a:ahLst/>
              <a:cxnLst/>
              <a:rect l="l" t="t" r="r" b="b"/>
              <a:pathLst>
                <a:path w="6329700" h="6329700">
                  <a:moveTo>
                    <a:pt x="0" y="0"/>
                  </a:moveTo>
                  <a:lnTo>
                    <a:pt x="6329700" y="0"/>
                  </a:lnTo>
                  <a:lnTo>
                    <a:pt x="6329700" y="6329700"/>
                  </a:lnTo>
                  <a:lnTo>
                    <a:pt x="0" y="632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329700" cy="6329700"/>
            </a:xfrm>
            <a:custGeom>
              <a:avLst/>
              <a:gdLst/>
              <a:ahLst/>
              <a:cxnLst/>
              <a:rect l="l" t="t" r="r" b="b"/>
              <a:pathLst>
                <a:path w="6329700" h="6329700">
                  <a:moveTo>
                    <a:pt x="0" y="0"/>
                  </a:moveTo>
                  <a:lnTo>
                    <a:pt x="6329700" y="0"/>
                  </a:lnTo>
                  <a:lnTo>
                    <a:pt x="6329700" y="6329700"/>
                  </a:lnTo>
                  <a:lnTo>
                    <a:pt x="0" y="632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879920" y="8650372"/>
            <a:ext cx="2792587" cy="2792587"/>
            <a:chOff x="0" y="0"/>
            <a:chExt cx="3723449" cy="3723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3449" cy="3723449"/>
            </a:xfrm>
            <a:custGeom>
              <a:avLst/>
              <a:gdLst/>
              <a:ahLst/>
              <a:cxnLst/>
              <a:rect l="l" t="t" r="r" b="b"/>
              <a:pathLst>
                <a:path w="3723449" h="3723449">
                  <a:moveTo>
                    <a:pt x="0" y="0"/>
                  </a:moveTo>
                  <a:lnTo>
                    <a:pt x="3723449" y="0"/>
                  </a:lnTo>
                  <a:lnTo>
                    <a:pt x="3723449" y="3723449"/>
                  </a:lnTo>
                  <a:lnTo>
                    <a:pt x="0" y="3723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723449" cy="3723449"/>
            </a:xfrm>
            <a:custGeom>
              <a:avLst/>
              <a:gdLst/>
              <a:ahLst/>
              <a:cxnLst/>
              <a:rect l="l" t="t" r="r" b="b"/>
              <a:pathLst>
                <a:path w="3723449" h="3723449">
                  <a:moveTo>
                    <a:pt x="0" y="0"/>
                  </a:moveTo>
                  <a:lnTo>
                    <a:pt x="3723449" y="0"/>
                  </a:lnTo>
                  <a:lnTo>
                    <a:pt x="3723449" y="3723449"/>
                  </a:lnTo>
                  <a:lnTo>
                    <a:pt x="0" y="3723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60913" y="1587018"/>
            <a:ext cx="16230600" cy="1368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99"/>
              </a:lnSpc>
            </a:pPr>
            <a:r>
              <a:rPr lang="en-US" sz="7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Obsah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65975" y="3304630"/>
            <a:ext cx="7742051" cy="3279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 algn="just">
              <a:lnSpc>
                <a:spcPts val="6649"/>
              </a:lnSpc>
              <a:buAutoNum type="arabicPeriod"/>
            </a:pPr>
            <a:r>
              <a:rPr lang="en-US" sz="3499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Představení</a:t>
            </a:r>
            <a:r>
              <a:rPr lang="en-US" sz="3499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vedení</a:t>
            </a:r>
            <a:r>
              <a:rPr lang="en-US" sz="3499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a </a:t>
            </a:r>
            <a:r>
              <a:rPr lang="en-US" sz="3499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orgánů</a:t>
            </a:r>
            <a:r>
              <a:rPr lang="en-US" sz="3499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fakulty</a:t>
            </a:r>
            <a:endParaRPr lang="en-US" sz="3499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  <a:p>
            <a:pPr marL="755647" lvl="1" indent="-377824" algn="just">
              <a:lnSpc>
                <a:spcPts val="6649"/>
              </a:lnSpc>
              <a:buAutoNum type="arabicPeriod"/>
            </a:pPr>
            <a:r>
              <a:rPr lang="en-US" sz="3499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Představení</a:t>
            </a:r>
            <a:r>
              <a:rPr lang="en-US" sz="3499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ústavů</a:t>
            </a:r>
            <a:endParaRPr lang="en-US" sz="3499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  <a:p>
            <a:pPr marL="755647" lvl="1" indent="-377824" algn="just">
              <a:lnSpc>
                <a:spcPts val="6649"/>
              </a:lnSpc>
              <a:buAutoNum type="arabicPeriod"/>
            </a:pPr>
            <a:r>
              <a:rPr lang="en-US" sz="3499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Představení</a:t>
            </a:r>
            <a:r>
              <a:rPr lang="en-US" sz="3499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studijního</a:t>
            </a:r>
            <a:r>
              <a:rPr lang="en-US" sz="3499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oddělení</a:t>
            </a:r>
            <a:endParaRPr lang="en-US" sz="3499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  <a:p>
            <a:pPr marL="755647" lvl="1" indent="-377824" algn="just">
              <a:lnSpc>
                <a:spcPts val="6649"/>
              </a:lnSpc>
              <a:buAutoNum type="arabicPeriod"/>
            </a:pPr>
            <a:r>
              <a:rPr lang="en-US" sz="3499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Další</a:t>
            </a:r>
            <a:r>
              <a:rPr lang="en-US" sz="3499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části</a:t>
            </a:r>
            <a:r>
              <a:rPr lang="en-US" sz="3499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a </a:t>
            </a:r>
            <a:r>
              <a:rPr lang="en-US" sz="3499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aktivity</a:t>
            </a:r>
            <a:r>
              <a:rPr lang="en-US" sz="3499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fakulty</a:t>
            </a:r>
            <a:endParaRPr lang="en-US" sz="3499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Fakulta logistiky a krizového řízení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Zuzana Tučková, Ph.D.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76785" r="-64730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Unie studentů v UH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Bc. Tereza Vetýšková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3558484" y="5743510"/>
            <a:ext cx="3380364" cy="3380364"/>
          </a:xfrm>
          <a:custGeom>
            <a:avLst/>
            <a:gdLst/>
            <a:ahLst/>
            <a:cxnLst/>
            <a:rect l="l" t="t" r="r" b="b"/>
            <a:pathLst>
              <a:path w="3380364" h="3380364">
                <a:moveTo>
                  <a:pt x="0" y="0"/>
                </a:moveTo>
                <a:lnTo>
                  <a:pt x="3380364" y="0"/>
                </a:lnTo>
                <a:lnTo>
                  <a:pt x="3380364" y="3380365"/>
                </a:lnTo>
                <a:lnTo>
                  <a:pt x="0" y="33803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401065" y="129192"/>
            <a:ext cx="3225924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1761" y="1023750"/>
            <a:ext cx="16230600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Unie studentů v UH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1761" y="2058165"/>
            <a:ext cx="3225924" cy="101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Předsedkyně spolku: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Bc. Tereza Vetýšková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1761" y="3228372"/>
            <a:ext cx="9715438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USUH –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studentský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tým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FLKŘ UTB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Škola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není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jen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stres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–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tvoříme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akce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rozvíjíme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komunitu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milujeme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Hradiště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Repre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ples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</a:t>
            </a:r>
            <a:r>
              <a:rPr lang="cs-CZ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B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uzerák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párty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</a:t>
            </a:r>
            <a:r>
              <a:rPr lang="cs-CZ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V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ítaní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prváků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...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Přidej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se!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9277" r="-19277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93007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74606" y="778277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Klub požárního sportu UTB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Bc. Martin Šubrt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7018825" y="7310428"/>
            <a:ext cx="2365310" cy="2417727"/>
          </a:xfrm>
          <a:custGeom>
            <a:avLst/>
            <a:gdLst/>
            <a:ahLst/>
            <a:cxnLst/>
            <a:rect l="l" t="t" r="r" b="b"/>
            <a:pathLst>
              <a:path w="2365310" h="2417727">
                <a:moveTo>
                  <a:pt x="0" y="0"/>
                </a:moveTo>
                <a:lnTo>
                  <a:pt x="2365311" y="0"/>
                </a:lnTo>
                <a:lnTo>
                  <a:pt x="2365311" y="2417727"/>
                </a:lnTo>
                <a:lnTo>
                  <a:pt x="0" y="24177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5502487" y="3324323"/>
            <a:ext cx="3641513" cy="1395913"/>
          </a:xfrm>
          <a:custGeom>
            <a:avLst/>
            <a:gdLst/>
            <a:ahLst/>
            <a:cxnLst/>
            <a:rect l="l" t="t" r="r" b="b"/>
            <a:pathLst>
              <a:path w="3641513" h="1395913">
                <a:moveTo>
                  <a:pt x="0" y="0"/>
                </a:moveTo>
                <a:lnTo>
                  <a:pt x="3641513" y="0"/>
                </a:lnTo>
                <a:lnTo>
                  <a:pt x="3641513" y="1395913"/>
                </a:lnTo>
                <a:lnTo>
                  <a:pt x="0" y="1395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Freeform 17"/>
          <p:cNvSpPr/>
          <p:nvPr/>
        </p:nvSpPr>
        <p:spPr>
          <a:xfrm>
            <a:off x="5502487" y="4588953"/>
            <a:ext cx="5640267" cy="1109095"/>
          </a:xfrm>
          <a:custGeom>
            <a:avLst/>
            <a:gdLst/>
            <a:ahLst/>
            <a:cxnLst/>
            <a:rect l="l" t="t" r="r" b="b"/>
            <a:pathLst>
              <a:path w="5640267" h="1109095">
                <a:moveTo>
                  <a:pt x="0" y="0"/>
                </a:moveTo>
                <a:lnTo>
                  <a:pt x="5640267" y="0"/>
                </a:lnTo>
                <a:lnTo>
                  <a:pt x="5640267" y="1109094"/>
                </a:lnTo>
                <a:lnTo>
                  <a:pt x="0" y="11090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Freeform 18"/>
          <p:cNvSpPr/>
          <p:nvPr/>
        </p:nvSpPr>
        <p:spPr>
          <a:xfrm>
            <a:off x="5502487" y="5945697"/>
            <a:ext cx="5528115" cy="1117080"/>
          </a:xfrm>
          <a:custGeom>
            <a:avLst/>
            <a:gdLst/>
            <a:ahLst/>
            <a:cxnLst/>
            <a:rect l="l" t="t" r="r" b="b"/>
            <a:pathLst>
              <a:path w="5528115" h="1117080">
                <a:moveTo>
                  <a:pt x="0" y="0"/>
                </a:moveTo>
                <a:lnTo>
                  <a:pt x="5528115" y="0"/>
                </a:lnTo>
                <a:lnTo>
                  <a:pt x="5528115" y="1117081"/>
                </a:lnTo>
                <a:lnTo>
                  <a:pt x="0" y="1117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9" name="Freeform 19"/>
          <p:cNvSpPr/>
          <p:nvPr/>
        </p:nvSpPr>
        <p:spPr>
          <a:xfrm>
            <a:off x="683103" y="3256410"/>
            <a:ext cx="3995940" cy="5644614"/>
          </a:xfrm>
          <a:custGeom>
            <a:avLst/>
            <a:gdLst/>
            <a:ahLst/>
            <a:cxnLst/>
            <a:rect l="l" t="t" r="r" b="b"/>
            <a:pathLst>
              <a:path w="3995940" h="5644614">
                <a:moveTo>
                  <a:pt x="0" y="0"/>
                </a:moveTo>
                <a:lnTo>
                  <a:pt x="3995940" y="0"/>
                </a:lnTo>
                <a:lnTo>
                  <a:pt x="3995940" y="5644614"/>
                </a:lnTo>
                <a:lnTo>
                  <a:pt x="0" y="56446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0" name="TextBox 20"/>
          <p:cNvSpPr txBox="1"/>
          <p:nvPr/>
        </p:nvSpPr>
        <p:spPr>
          <a:xfrm>
            <a:off x="401065" y="129192"/>
            <a:ext cx="3180335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1761" y="1023750"/>
            <a:ext cx="16230600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Klub požárního sportu UTB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61761" y="2058165"/>
            <a:ext cx="4612691" cy="101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Předseda spolku: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Ing. Martin Džermanský, Ph.D.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650378"/>
            <a:ext cx="18374879" cy="5809726"/>
          </a:xfrm>
          <a:custGeom>
            <a:avLst/>
            <a:gdLst/>
            <a:ahLst/>
            <a:cxnLst/>
            <a:rect l="l" t="t" r="r" b="b"/>
            <a:pathLst>
              <a:path w="18374879" h="5809726">
                <a:moveTo>
                  <a:pt x="0" y="0"/>
                </a:moveTo>
                <a:lnTo>
                  <a:pt x="18374879" y="0"/>
                </a:lnTo>
                <a:lnTo>
                  <a:pt x="18374879" y="5809726"/>
                </a:lnTo>
                <a:lnTo>
                  <a:pt x="0" y="5809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16277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773959" y="-1319270"/>
            <a:ext cx="6723015" cy="6723015"/>
            <a:chOff x="0" y="0"/>
            <a:chExt cx="8964020" cy="89640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64020" cy="8964020"/>
            </a:xfrm>
            <a:custGeom>
              <a:avLst/>
              <a:gdLst/>
              <a:ahLst/>
              <a:cxnLst/>
              <a:rect l="l" t="t" r="r" b="b"/>
              <a:pathLst>
                <a:path w="8964020" h="8964020">
                  <a:moveTo>
                    <a:pt x="0" y="0"/>
                  </a:moveTo>
                  <a:lnTo>
                    <a:pt x="8964020" y="0"/>
                  </a:lnTo>
                  <a:lnTo>
                    <a:pt x="8964020" y="8964020"/>
                  </a:lnTo>
                  <a:lnTo>
                    <a:pt x="0" y="896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8964020" cy="8964020"/>
            </a:xfrm>
            <a:custGeom>
              <a:avLst/>
              <a:gdLst/>
              <a:ahLst/>
              <a:cxnLst/>
              <a:rect l="l" t="t" r="r" b="b"/>
              <a:pathLst>
                <a:path w="8964020" h="8964020">
                  <a:moveTo>
                    <a:pt x="0" y="0"/>
                  </a:moveTo>
                  <a:lnTo>
                    <a:pt x="8964020" y="0"/>
                  </a:lnTo>
                  <a:lnTo>
                    <a:pt x="8964020" y="8964020"/>
                  </a:lnTo>
                  <a:lnTo>
                    <a:pt x="0" y="896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569465" y="6790108"/>
            <a:ext cx="5771337" cy="5771337"/>
            <a:chOff x="0" y="0"/>
            <a:chExt cx="7695116" cy="76951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695116" cy="7695116"/>
            </a:xfrm>
            <a:custGeom>
              <a:avLst/>
              <a:gdLst/>
              <a:ahLst/>
              <a:cxnLst/>
              <a:rect l="l" t="t" r="r" b="b"/>
              <a:pathLst>
                <a:path w="7695116" h="7695116">
                  <a:moveTo>
                    <a:pt x="0" y="0"/>
                  </a:moveTo>
                  <a:lnTo>
                    <a:pt x="7695116" y="0"/>
                  </a:lnTo>
                  <a:lnTo>
                    <a:pt x="7695116" y="7695116"/>
                  </a:lnTo>
                  <a:lnTo>
                    <a:pt x="0" y="7695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7695116" cy="7695116"/>
            </a:xfrm>
            <a:custGeom>
              <a:avLst/>
              <a:gdLst/>
              <a:ahLst/>
              <a:cxnLst/>
              <a:rect l="l" t="t" r="r" b="b"/>
              <a:pathLst>
                <a:path w="7695116" h="7695116">
                  <a:moveTo>
                    <a:pt x="0" y="0"/>
                  </a:moveTo>
                  <a:lnTo>
                    <a:pt x="7695116" y="0"/>
                  </a:lnTo>
                  <a:lnTo>
                    <a:pt x="7695116" y="7695116"/>
                  </a:lnTo>
                  <a:lnTo>
                    <a:pt x="0" y="7695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2991085"/>
            <a:ext cx="1623060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50"/>
              </a:lnSpc>
            </a:pPr>
            <a:r>
              <a:rPr lang="en-US" sz="750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Děkuji za pozornost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5602728"/>
            <a:ext cx="16230600" cy="977830"/>
            <a:chOff x="0" y="0"/>
            <a:chExt cx="21640800" cy="130377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692353"/>
              <a:ext cx="21640800" cy="61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03"/>
                </a:lnSpc>
              </a:pPr>
              <a:r>
                <a:rPr lang="en-US" sz="3100">
                  <a:solidFill>
                    <a:srgbClr val="000000"/>
                  </a:solidFill>
                  <a:latin typeface="UTB Text 1"/>
                  <a:ea typeface="UTB Text 1"/>
                  <a:cs typeface="UTB Text 1"/>
                  <a:sym typeface="UTB Text 1"/>
                </a:rPr>
                <a:t>Děkanka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21640800" cy="61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03"/>
                </a:lnSpc>
              </a:pPr>
              <a:r>
                <a:rPr lang="en-US" sz="3100" b="1">
                  <a:solidFill>
                    <a:srgbClr val="000000"/>
                  </a:solidFill>
                  <a:latin typeface="UTB Text 2 Bold"/>
                  <a:ea typeface="UTB Text 2 Bold"/>
                  <a:cs typeface="UTB Text 2 Bold"/>
                  <a:sym typeface="UTB Text 2 Bold"/>
                </a:rPr>
                <a:t>prof. Ing. Zuzana Tučková, Ph.D.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7230052"/>
            <a:ext cx="16230600" cy="1389668"/>
            <a:chOff x="0" y="0"/>
            <a:chExt cx="21640800" cy="1852890"/>
          </a:xfrm>
        </p:grpSpPr>
        <p:sp>
          <p:nvSpPr>
            <p:cNvPr id="14" name="Freeform 14"/>
            <p:cNvSpPr/>
            <p:nvPr/>
          </p:nvSpPr>
          <p:spPr>
            <a:xfrm>
              <a:off x="0" y="1330974"/>
              <a:ext cx="517554" cy="517554"/>
            </a:xfrm>
            <a:custGeom>
              <a:avLst/>
              <a:gdLst/>
              <a:ahLst/>
              <a:cxnLst/>
              <a:rect l="l" t="t" r="r" b="b"/>
              <a:pathLst>
                <a:path w="517554" h="517554">
                  <a:moveTo>
                    <a:pt x="0" y="0"/>
                  </a:moveTo>
                  <a:lnTo>
                    <a:pt x="517554" y="0"/>
                  </a:lnTo>
                  <a:lnTo>
                    <a:pt x="517554" y="517554"/>
                  </a:lnTo>
                  <a:lnTo>
                    <a:pt x="0" y="5175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44554" y="1330974"/>
              <a:ext cx="517554" cy="517554"/>
            </a:xfrm>
            <a:custGeom>
              <a:avLst/>
              <a:gdLst/>
              <a:ahLst/>
              <a:cxnLst/>
              <a:rect l="l" t="t" r="r" b="b"/>
              <a:pathLst>
                <a:path w="517554" h="517554">
                  <a:moveTo>
                    <a:pt x="0" y="0"/>
                  </a:moveTo>
                  <a:lnTo>
                    <a:pt x="517553" y="0"/>
                  </a:lnTo>
                  <a:lnTo>
                    <a:pt x="517553" y="517554"/>
                  </a:lnTo>
                  <a:lnTo>
                    <a:pt x="0" y="5175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85494" y="1273824"/>
              <a:ext cx="2721937" cy="579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24"/>
                </a:lnSpc>
              </a:pPr>
              <a:r>
                <a:rPr lang="en-US" sz="2589">
                  <a:solidFill>
                    <a:srgbClr val="000000"/>
                  </a:solidFill>
                  <a:latin typeface="UTB Text 1"/>
                  <a:ea typeface="UTB Text 1"/>
                  <a:cs typeface="UTB Text 1"/>
                  <a:sym typeface="UTB Text 1"/>
                </a:rPr>
                <a:t>/ UTBzlin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525"/>
              <a:ext cx="21640800" cy="119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03"/>
                </a:lnSpc>
              </a:pPr>
              <a:r>
                <a:rPr lang="en-US" sz="3100">
                  <a:solidFill>
                    <a:srgbClr val="000000"/>
                  </a:solidFill>
                  <a:latin typeface="UTB Text 1"/>
                  <a:ea typeface="UTB Text 1"/>
                  <a:cs typeface="UTB Text 1"/>
                  <a:sym typeface="UTB Text 1"/>
                </a:rPr>
                <a:t>tuckova@utb.cz</a:t>
              </a:r>
            </a:p>
            <a:p>
              <a:pPr algn="just">
                <a:lnSpc>
                  <a:spcPts val="3503"/>
                </a:lnSpc>
              </a:pPr>
              <a:r>
                <a:rPr lang="en-US" sz="3100">
                  <a:solidFill>
                    <a:srgbClr val="000000"/>
                  </a:solidFill>
                  <a:latin typeface="UTB Text 1"/>
                  <a:ea typeface="UTB Text 1"/>
                  <a:cs typeface="UTB Text 1"/>
                  <a:sym typeface="UTB Text 1"/>
                </a:rPr>
                <a:t>www.flkr.utb.cz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028700" y="1028700"/>
            <a:ext cx="5654593" cy="904735"/>
          </a:xfrm>
          <a:custGeom>
            <a:avLst/>
            <a:gdLst/>
            <a:ahLst/>
            <a:cxnLst/>
            <a:rect l="l" t="t" r="r" b="b"/>
            <a:pathLst>
              <a:path w="5654593" h="904735">
                <a:moveTo>
                  <a:pt x="0" y="0"/>
                </a:moveTo>
                <a:lnTo>
                  <a:pt x="5654593" y="0"/>
                </a:lnTo>
                <a:lnTo>
                  <a:pt x="5654593" y="904735"/>
                </a:lnTo>
                <a:lnTo>
                  <a:pt x="0" y="9047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30933" y="6937923"/>
            <a:ext cx="3049344" cy="3049344"/>
            <a:chOff x="0" y="0"/>
            <a:chExt cx="4065792" cy="4065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5792" cy="4065792"/>
            </a:xfrm>
            <a:custGeom>
              <a:avLst/>
              <a:gdLst/>
              <a:ahLst/>
              <a:cxnLst/>
              <a:rect l="l" t="t" r="r" b="b"/>
              <a:pathLst>
                <a:path w="4065792" h="4065792">
                  <a:moveTo>
                    <a:pt x="0" y="0"/>
                  </a:moveTo>
                  <a:lnTo>
                    <a:pt x="4065792" y="0"/>
                  </a:lnTo>
                  <a:lnTo>
                    <a:pt x="4065792" y="4065792"/>
                  </a:lnTo>
                  <a:lnTo>
                    <a:pt x="0" y="4065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065792" cy="4065792"/>
            </a:xfrm>
            <a:custGeom>
              <a:avLst/>
              <a:gdLst/>
              <a:ahLst/>
              <a:cxnLst/>
              <a:rect l="l" t="t" r="r" b="b"/>
              <a:pathLst>
                <a:path w="4065792" h="4065792">
                  <a:moveTo>
                    <a:pt x="0" y="0"/>
                  </a:moveTo>
                  <a:lnTo>
                    <a:pt x="4065792" y="0"/>
                  </a:lnTo>
                  <a:lnTo>
                    <a:pt x="4065792" y="4065792"/>
                  </a:lnTo>
                  <a:lnTo>
                    <a:pt x="0" y="4065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09813" y="-2241960"/>
            <a:ext cx="5216430" cy="5216430"/>
            <a:chOff x="0" y="0"/>
            <a:chExt cx="6955240" cy="69552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77741" y="3211260"/>
            <a:ext cx="13833323" cy="588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000000"/>
                </a:solidFill>
                <a:latin typeface="UTB Berlin"/>
                <a:sym typeface="UTB Text 1"/>
              </a:rPr>
              <a:t>děkanka</a:t>
            </a:r>
            <a:r>
              <a:rPr lang="en-US" sz="3299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: </a:t>
            </a:r>
            <a:r>
              <a:rPr lang="en-US" sz="2999" b="1" dirty="0">
                <a:solidFill>
                  <a:srgbClr val="000000"/>
                </a:solidFill>
                <a:latin typeface="UTB Berlin"/>
                <a:sym typeface="UTB Text 1"/>
              </a:rPr>
              <a:t>prof</a:t>
            </a:r>
            <a:r>
              <a:rPr lang="en-US" sz="3299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 </a:t>
            </a:r>
            <a:r>
              <a:rPr lang="en-US" sz="2999" b="1" dirty="0">
                <a:solidFill>
                  <a:srgbClr val="000000"/>
                </a:solidFill>
                <a:latin typeface="UTB Berlin"/>
                <a:sym typeface="UTB Text 1"/>
              </a:rPr>
              <a:t>Ing</a:t>
            </a:r>
            <a:r>
              <a:rPr lang="en-US" sz="3299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 </a:t>
            </a:r>
            <a:r>
              <a:rPr lang="en-US" sz="2999" b="1" dirty="0">
                <a:solidFill>
                  <a:srgbClr val="000000"/>
                </a:solidFill>
                <a:latin typeface="UTB Berlin"/>
                <a:sym typeface="UTB Text 1"/>
              </a:rPr>
              <a:t>Zuzana</a:t>
            </a:r>
            <a:r>
              <a:rPr lang="en-US" sz="3299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2999" b="1" dirty="0">
                <a:solidFill>
                  <a:srgbClr val="000000"/>
                </a:solidFill>
                <a:latin typeface="UTB Berlin"/>
                <a:sym typeface="UTB Text 1"/>
              </a:rPr>
              <a:t>Tučková</a:t>
            </a:r>
            <a:r>
              <a:rPr lang="en-US" sz="3299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</a:t>
            </a:r>
            <a:r>
              <a:rPr lang="en-US" sz="2999" b="1" dirty="0">
                <a:solidFill>
                  <a:srgbClr val="000000"/>
                </a:solidFill>
                <a:latin typeface="UTB Berlin"/>
                <a:sym typeface="UTB Text 1"/>
              </a:rPr>
              <a:t>Ph</a:t>
            </a:r>
            <a:r>
              <a:rPr lang="en-US" sz="3299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</a:t>
            </a:r>
            <a:r>
              <a:rPr lang="en-US" sz="3000" dirty="0">
                <a:solidFill>
                  <a:srgbClr val="000000"/>
                </a:solidFill>
                <a:latin typeface="UTB Berlin" panose="020B0604020202020204" charset="-18"/>
                <a:ea typeface="UTB Text 1"/>
                <a:cs typeface="UTB Text 1"/>
                <a:sym typeface="UTB Text 1"/>
              </a:rPr>
              <a:t>D.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95350"/>
            <a:ext cx="16230600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Fakulta</a:t>
            </a:r>
            <a:r>
              <a:rPr lang="en-US" sz="69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logistiky</a:t>
            </a:r>
            <a:r>
              <a:rPr lang="en-US" sz="69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a </a:t>
            </a:r>
            <a:r>
              <a:rPr lang="en-US" sz="69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krizového</a:t>
            </a:r>
            <a:r>
              <a:rPr lang="en-US" sz="69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řízení</a:t>
            </a:r>
            <a:r>
              <a:rPr lang="en-US" sz="69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</a:t>
            </a:r>
          </a:p>
          <a:p>
            <a:pPr algn="l">
              <a:lnSpc>
                <a:spcPts val="9799"/>
              </a:lnSpc>
            </a:pPr>
            <a:endParaRPr lang="en-US" sz="6999" dirty="0">
              <a:solidFill>
                <a:srgbClr val="000000"/>
              </a:solidFill>
              <a:latin typeface="UTB Berlin"/>
              <a:ea typeface="UTB Berlin"/>
              <a:cs typeface="UTB Berlin"/>
              <a:sym typeface="UTB Berlin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Fakulta logistiky a krizového řízení 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Zuzana Tučková, Ph.D.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2082800"/>
            <a:ext cx="3381113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77741" y="4248150"/>
            <a:ext cx="4108728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500"/>
              </a:lnSpc>
              <a:buFont typeface="Arial"/>
              <a:buChar char="•"/>
            </a:pPr>
            <a:r>
              <a:rPr lang="en-US" sz="3000" u="none" strike="noStrike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Děkanát</a:t>
            </a:r>
          </a:p>
          <a:p>
            <a:pPr marL="647700" lvl="1" indent="-323850" algn="just">
              <a:lnSpc>
                <a:spcPts val="4500"/>
              </a:lnSpc>
              <a:buFont typeface="Arial"/>
              <a:buChar char="•"/>
            </a:pPr>
            <a:r>
              <a:rPr lang="en-US" sz="3000" u="none" strike="noStrike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Studijní oddělení</a:t>
            </a:r>
          </a:p>
          <a:p>
            <a:pPr marL="647700" lvl="1" indent="-323850" algn="just">
              <a:lnSpc>
                <a:spcPts val="4500"/>
              </a:lnSpc>
              <a:buFont typeface="Arial"/>
              <a:buChar char="•"/>
            </a:pPr>
            <a:r>
              <a:rPr lang="en-US" sz="3000" u="none" strike="noStrike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Mezinárodní oddělení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77741" y="6391275"/>
            <a:ext cx="6294954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500"/>
              </a:lnSpc>
              <a:buFont typeface="Arial"/>
              <a:buChar char="•"/>
            </a:pPr>
            <a:r>
              <a:rPr lang="en-US" sz="3000" u="none" strike="noStrike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Ústav logistiky</a:t>
            </a:r>
          </a:p>
          <a:p>
            <a:pPr marL="647700" lvl="1" indent="-323850" algn="just">
              <a:lnSpc>
                <a:spcPts val="4500"/>
              </a:lnSpc>
              <a:buFont typeface="Arial"/>
              <a:buChar char="•"/>
            </a:pPr>
            <a:r>
              <a:rPr lang="en-US" sz="3000" u="none" strike="noStrike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Ústav krizového řízení</a:t>
            </a:r>
          </a:p>
          <a:p>
            <a:pPr marL="647700" lvl="1" indent="-323850" algn="just">
              <a:lnSpc>
                <a:spcPts val="4500"/>
              </a:lnSpc>
              <a:buFont typeface="Arial"/>
              <a:buChar char="•"/>
            </a:pPr>
            <a:r>
              <a:rPr lang="en-US" sz="3000" u="none" strike="noStrike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Ústav ochrany obyvatelstva</a:t>
            </a:r>
          </a:p>
          <a:p>
            <a:pPr marL="647700" lvl="1" indent="-323850" algn="just">
              <a:lnSpc>
                <a:spcPts val="4500"/>
              </a:lnSpc>
              <a:buFont typeface="Arial"/>
              <a:buChar char="•"/>
            </a:pPr>
            <a:r>
              <a:rPr lang="en-US" sz="3000" u="none" strike="noStrike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Ústav environmentální bezpečnosti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994402" y="6391275"/>
            <a:ext cx="5989889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5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u="none" strike="noStrike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4 bakalářské studijní programy</a:t>
            </a:r>
          </a:p>
          <a:p>
            <a:pPr marL="647700" lvl="1" indent="-323850" algn="just">
              <a:lnSpc>
                <a:spcPts val="45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u="none" strike="noStrike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1 navazující magisterský program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539455" y="2406650"/>
            <a:ext cx="3444837" cy="3430302"/>
          </a:xfrm>
          <a:custGeom>
            <a:avLst/>
            <a:gdLst/>
            <a:ahLst/>
            <a:cxnLst/>
            <a:rect l="l" t="t" r="r" b="b"/>
            <a:pathLst>
              <a:path w="3444837" h="3430302">
                <a:moveTo>
                  <a:pt x="0" y="0"/>
                </a:moveTo>
                <a:lnTo>
                  <a:pt x="3444836" y="0"/>
                </a:lnTo>
                <a:lnTo>
                  <a:pt x="3444836" y="3430302"/>
                </a:lnTo>
                <a:lnTo>
                  <a:pt x="0" y="34303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72325" r="-35677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Děkanka 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Zuzana Tučková, Ph.D.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7025895" y="3087657"/>
            <a:ext cx="2253836" cy="2253836"/>
          </a:xfrm>
          <a:custGeom>
            <a:avLst/>
            <a:gdLst/>
            <a:ahLst/>
            <a:cxnLst/>
            <a:rect l="l" t="t" r="r" b="b"/>
            <a:pathLst>
              <a:path w="2253836" h="2253836">
                <a:moveTo>
                  <a:pt x="0" y="0"/>
                </a:moveTo>
                <a:lnTo>
                  <a:pt x="2253835" y="0"/>
                </a:lnTo>
                <a:lnTo>
                  <a:pt x="2253835" y="2253836"/>
                </a:lnTo>
                <a:lnTo>
                  <a:pt x="0" y="22538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028700" y="895350"/>
            <a:ext cx="1623060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Děkanka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3030507"/>
            <a:ext cx="7124113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b="1" u="none" strike="noStrike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prof. Ing. Zuzana Tučková, Ph.D.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1993900"/>
            <a:ext cx="3238500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3544857"/>
            <a:ext cx="2628900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tuckova@utb.cz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4106832"/>
            <a:ext cx="3086100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Místnost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: H1/181.13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19269" y="4985767"/>
            <a:ext cx="9950291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Strategické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řízení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fakulty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Rozhodování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o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personálních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a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organizačních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náležitostech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Zajištění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kvality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vzdělávání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a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výzkumu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Reprezentace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fakulty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navenek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i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uvnitř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univerzity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9161" r="-19161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Proděkan pro tvůrčí činnost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Ing. Pavel Taraba, Ph.D.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7017228" y="3087657"/>
            <a:ext cx="2227834" cy="2227834"/>
          </a:xfrm>
          <a:custGeom>
            <a:avLst/>
            <a:gdLst/>
            <a:ahLst/>
            <a:cxnLst/>
            <a:rect l="l" t="t" r="r" b="b"/>
            <a:pathLst>
              <a:path w="2227834" h="2227834">
                <a:moveTo>
                  <a:pt x="0" y="0"/>
                </a:moveTo>
                <a:lnTo>
                  <a:pt x="2227833" y="0"/>
                </a:lnTo>
                <a:lnTo>
                  <a:pt x="2227833" y="2227834"/>
                </a:lnTo>
                <a:lnTo>
                  <a:pt x="0" y="22278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028700" y="919767"/>
            <a:ext cx="16230600" cy="180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Proděkan </a:t>
            </a:r>
          </a:p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pro tvůrčí činnost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3030507"/>
            <a:ext cx="7124113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b="1" u="none" strike="noStrike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Ing. Pavel Taraba, Ph.D.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1065" y="129192"/>
            <a:ext cx="3256535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3544857"/>
            <a:ext cx="2329815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latin typeface="UTB Text 1"/>
                <a:ea typeface="UTB Text 1"/>
                <a:cs typeface="UTB Text 1"/>
                <a:sym typeface="UTB Text 1"/>
              </a:rPr>
              <a:t>taraba@utb.c</a:t>
            </a:r>
            <a:r>
              <a:rPr lang="cs-CZ" sz="3000" dirty="0">
                <a:latin typeface="UTB Text 1"/>
                <a:ea typeface="UTB Text 1"/>
                <a:cs typeface="UTB Text 1"/>
                <a:sym typeface="UTB Text 1"/>
              </a:rPr>
              <a:t>z</a:t>
            </a:r>
            <a:endParaRPr lang="en-US" sz="3000" dirty="0">
              <a:latin typeface="UTB Text 1"/>
              <a:ea typeface="UTB Text 1"/>
              <a:cs typeface="UTB Text 1"/>
              <a:sym typeface="UTB Text 1"/>
              <a:hlinkClick r:id="rId10" tooltip="mailto:taraba@utb.cz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28700" y="4106832"/>
            <a:ext cx="3238500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Místnost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: H1/181.15b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4901021"/>
            <a:ext cx="9820423" cy="410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Pro studenty:</a:t>
            </a:r>
          </a:p>
          <a:p>
            <a:pPr marL="582932" lvl="1" indent="-291466" algn="l">
              <a:lnSpc>
                <a:spcPts val="405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SVOČ – Studentská vědecká a odborná činnost</a:t>
            </a:r>
          </a:p>
          <a:p>
            <a:pPr marL="582932" lvl="1" indent="-291466" algn="l">
              <a:lnSpc>
                <a:spcPts val="405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STS (PomVěd) – Podpora tvůrčí a organizační činnosti studentů na FLKŘ UTB ve spolupráci s akademiky</a:t>
            </a:r>
          </a:p>
          <a:p>
            <a:pPr marL="582932" lvl="1" indent="-291466" algn="l">
              <a:lnSpc>
                <a:spcPts val="405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IGA projekty – Soutěž na podporu specifického vysokoškolského výzkumu</a:t>
            </a:r>
          </a:p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Pro akademické a vědecké pracovníky:</a:t>
            </a:r>
          </a:p>
          <a:p>
            <a:pPr marL="582932" lvl="1" indent="-291466" algn="l">
              <a:lnSpc>
                <a:spcPts val="405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Aktivity týkající se publikační a projektové činnosti na FLKŘ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6750" r="-21572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Proděkan pro pedagogickou činnost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Ing. Jakub Rak, Ph.D.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916166" y="3075435"/>
            <a:ext cx="2227834" cy="2227834"/>
          </a:xfrm>
          <a:custGeom>
            <a:avLst/>
            <a:gdLst/>
            <a:ahLst/>
            <a:cxnLst/>
            <a:rect l="l" t="t" r="r" b="b"/>
            <a:pathLst>
              <a:path w="2227834" h="2227834">
                <a:moveTo>
                  <a:pt x="0" y="0"/>
                </a:moveTo>
                <a:lnTo>
                  <a:pt x="2227834" y="0"/>
                </a:lnTo>
                <a:lnTo>
                  <a:pt x="2227834" y="2227833"/>
                </a:lnTo>
                <a:lnTo>
                  <a:pt x="0" y="222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028700" y="919767"/>
            <a:ext cx="16230600" cy="180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Proděkan </a:t>
            </a:r>
          </a:p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pro pedagogickou činnost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3030507"/>
            <a:ext cx="7124113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b="1" u="none" strike="noStrike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Ing. Jakub Rak, Ph.D.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1065" y="129192"/>
            <a:ext cx="3256535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3544857"/>
            <a:ext cx="189440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jrak@utb.cz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  <a:hlinkClick r:id="rId10" tooltip="mailto:taraba@utb.cz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28700" y="4106832"/>
            <a:ext cx="3086100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Místnost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: H1/181.18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3464" y="5351495"/>
            <a:ext cx="8050173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Koordinace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výuky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a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studijních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programů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Řešení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studijních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záležitostí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studentů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Spolupráce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s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akademickými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pracovníky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Zastupování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fakulty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v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pedagogických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otázkách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9161" r="-19161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Studijní oddělení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Ing. Věra Šimková, Ph.D.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7086877" y="6285978"/>
            <a:ext cx="2697299" cy="2697299"/>
          </a:xfrm>
          <a:custGeom>
            <a:avLst/>
            <a:gdLst/>
            <a:ahLst/>
            <a:cxnLst/>
            <a:rect l="l" t="t" r="r" b="b"/>
            <a:pathLst>
              <a:path w="2697299" h="2697299">
                <a:moveTo>
                  <a:pt x="0" y="0"/>
                </a:moveTo>
                <a:lnTo>
                  <a:pt x="2697299" y="0"/>
                </a:lnTo>
                <a:lnTo>
                  <a:pt x="2697299" y="2697299"/>
                </a:lnTo>
                <a:lnTo>
                  <a:pt x="0" y="26972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028700" y="1162050"/>
            <a:ext cx="16230600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Studijní oddělení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465834"/>
            <a:ext cx="7124113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Vedoucí studijního oddělení: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1065" y="129192"/>
            <a:ext cx="3256535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2982882"/>
            <a:ext cx="386572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Ing. Věra Šimková, Ph.D.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3544857"/>
            <a:ext cx="2933700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Místnost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: H1/1.19A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4106832"/>
            <a:ext cx="4610100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studium-vedouci@flkr.utb.cz</a:t>
            </a: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  <a:hlinkClick r:id="rId10" tooltip="mailto:studium-vedouci@flkr.utb.cz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45986" y="4668807"/>
            <a:ext cx="515838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ctr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Studijní agenda a náležitosti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5443877"/>
            <a:ext cx="7406826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Referentka pro bakalářské studijní programy: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5958227"/>
            <a:ext cx="31326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Ing. Andrea Frýzová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6520202"/>
            <a:ext cx="3248858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studium@flkr.utb.cz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7082177"/>
            <a:ext cx="2933700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Místnost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: H1/1.19A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9161" r="-19161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Mezinárodní oddělení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Ing. Slavomíra Vargová, Ph.D.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123983" y="4943362"/>
            <a:ext cx="2447010" cy="2447010"/>
          </a:xfrm>
          <a:custGeom>
            <a:avLst/>
            <a:gdLst/>
            <a:ahLst/>
            <a:cxnLst/>
            <a:rect l="l" t="t" r="r" b="b"/>
            <a:pathLst>
              <a:path w="2447010" h="2447010">
                <a:moveTo>
                  <a:pt x="0" y="0"/>
                </a:moveTo>
                <a:lnTo>
                  <a:pt x="2447009" y="0"/>
                </a:lnTo>
                <a:lnTo>
                  <a:pt x="2447009" y="2447010"/>
                </a:lnTo>
                <a:lnTo>
                  <a:pt x="0" y="24470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028700" y="1162050"/>
            <a:ext cx="16230600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Mezinárodní oddělení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377440"/>
            <a:ext cx="712411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Koordinátor mezinárodních studentských výměnných pobytů: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1065" y="129192"/>
            <a:ext cx="3332735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3453765"/>
            <a:ext cx="45891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Ing. Slavomíra Vargová, PhD.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4653915"/>
            <a:ext cx="3086100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Místnost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: H1/182.36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4053840"/>
            <a:ext cx="257746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vargova@utb.cz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7298" y="5436870"/>
            <a:ext cx="2603421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ERASMUS +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FREEMOVER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CEEPUS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8810" y="0"/>
            <a:ext cx="7199190" cy="9954441"/>
            <a:chOff x="0" y="0"/>
            <a:chExt cx="9598920" cy="13272588"/>
          </a:xfrm>
        </p:grpSpPr>
        <p:grpSp>
          <p:nvGrpSpPr>
            <p:cNvPr id="3" name="Group 3"/>
            <p:cNvGrpSpPr/>
            <p:nvPr/>
          </p:nvGrpSpPr>
          <p:grpSpPr>
            <a:xfrm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074" cy="913030"/>
              </a:xfrm>
              <a:custGeom>
                <a:avLst/>
                <a:gdLst/>
                <a:ahLst/>
                <a:cxnLst/>
                <a:rect l="l" t="t" r="r" b="b"/>
                <a:pathLst>
                  <a:path w="660074" h="913030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9161" r="-19161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11515818"/>
              <a:ext cx="9355326" cy="1756770"/>
            </a:xfrm>
            <a:custGeom>
              <a:avLst/>
              <a:gdLst/>
              <a:ahLst/>
              <a:cxnLst/>
              <a:rect l="l" t="t" r="r" b="b"/>
              <a:pathLst>
                <a:path w="9355326" h="1756770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703824" r="-509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0908" y="-2140995"/>
            <a:ext cx="5216430" cy="5216430"/>
            <a:chOff x="0" y="0"/>
            <a:chExt cx="6955240" cy="6955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5240" cy="6955240"/>
            </a:xfrm>
            <a:custGeom>
              <a:avLst/>
              <a:gdLst/>
              <a:ahLst/>
              <a:cxnLst/>
              <a:rect l="l" t="t" r="r" b="b"/>
              <a:pathLst>
                <a:path w="6955240" h="6955240">
                  <a:moveTo>
                    <a:pt x="0" y="0"/>
                  </a:moveTo>
                  <a:lnTo>
                    <a:pt x="6955240" y="0"/>
                  </a:lnTo>
                  <a:lnTo>
                    <a:pt x="6955240" y="6955240"/>
                  </a:lnTo>
                  <a:lnTo>
                    <a:pt x="0" y="695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05268" y="5948702"/>
            <a:ext cx="2951056" cy="2951056"/>
            <a:chOff x="0" y="0"/>
            <a:chExt cx="3934741" cy="3934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934741" cy="3934741"/>
            </a:xfrm>
            <a:custGeom>
              <a:avLst/>
              <a:gdLst/>
              <a:ahLst/>
              <a:cxnLst/>
              <a:rect l="l" t="t" r="r" b="b"/>
              <a:pathLst>
                <a:path w="3934741" h="3934741">
                  <a:moveTo>
                    <a:pt x="0" y="0"/>
                  </a:moveTo>
                  <a:lnTo>
                    <a:pt x="3934741" y="0"/>
                  </a:lnTo>
                  <a:lnTo>
                    <a:pt x="3934741" y="3934741"/>
                  </a:lnTo>
                  <a:lnTo>
                    <a:pt x="0" y="393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1065" y="9258300"/>
            <a:ext cx="6773240" cy="788365"/>
            <a:chOff x="0" y="0"/>
            <a:chExt cx="9030986" cy="10511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90" cy="1051154"/>
            </a:xfrm>
            <a:custGeom>
              <a:avLst/>
              <a:gdLst/>
              <a:ahLst/>
              <a:cxnLst/>
              <a:rect l="l" t="t" r="r" b="b"/>
              <a:pathLst>
                <a:path w="712490" h="1051154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8231" y="-30894"/>
              <a:ext cx="7852755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Akademický senát FLKŘ</a:t>
              </a: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Ing. Jan Strohmandl, Ph.D.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7762285" y="3418335"/>
            <a:ext cx="2763430" cy="2763430"/>
          </a:xfrm>
          <a:custGeom>
            <a:avLst/>
            <a:gdLst/>
            <a:ahLst/>
            <a:cxnLst/>
            <a:rect l="l" t="t" r="r" b="b"/>
            <a:pathLst>
              <a:path w="2763430" h="2763430">
                <a:moveTo>
                  <a:pt x="0" y="0"/>
                </a:moveTo>
                <a:lnTo>
                  <a:pt x="2763430" y="0"/>
                </a:lnTo>
                <a:lnTo>
                  <a:pt x="2763430" y="2763430"/>
                </a:lnTo>
                <a:lnTo>
                  <a:pt x="0" y="27634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028700" y="1162050"/>
            <a:ext cx="16230600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Akademický senát FLKŘ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377440"/>
            <a:ext cx="7124113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Předseda AS FLKŘ: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1065" y="129192"/>
            <a:ext cx="3180335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C8DC00"/>
                </a:solidFill>
                <a:latin typeface="UTB Text 1"/>
                <a:ea typeface="UTB Text 1"/>
                <a:cs typeface="UTB Text 1"/>
                <a:sym typeface="UTB Text 1"/>
              </a:rPr>
              <a:t>#mimoradnafakulta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2980185"/>
            <a:ext cx="426458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Ing. Jan Strohmandl, Ph.D.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4050412"/>
            <a:ext cx="3163133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Místnost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: H1/183.30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3517012"/>
            <a:ext cx="316313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strohmandl@utb.cz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4602862"/>
            <a:ext cx="10522100" cy="283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endParaRPr dirty="0"/>
          </a:p>
          <a:p>
            <a:pPr algn="l">
              <a:lnSpc>
                <a:spcPts val="4500"/>
              </a:lnSpc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doc. Ing. Pavel Valášek,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CSc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 LL.M.</a:t>
            </a:r>
          </a:p>
          <a:p>
            <a:pPr algn="l">
              <a:lnSpc>
                <a:spcPts val="4500"/>
              </a:lnSpc>
            </a:pPr>
            <a:endParaRPr lang="en-US" sz="3000" dirty="0">
              <a:solidFill>
                <a:srgbClr val="000000"/>
              </a:solidFill>
              <a:latin typeface="UTB Text 1"/>
              <a:ea typeface="UTB Text 1"/>
              <a:cs typeface="UTB Text 1"/>
              <a:sym typeface="UTB Text 1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Ing. Romana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Heinzová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Ph.D.; Ing.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Bc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 et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Bc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. Lukáš Snopek, Ph.D.; Ing. Robert </a:t>
            </a:r>
            <a:r>
              <a:rPr lang="en-US" sz="3000" dirty="0" err="1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Pekaj</a:t>
            </a:r>
            <a:r>
              <a:rPr lang="en-US" sz="3000" dirty="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, MPA; Ing. Pavel Tomášek, Ph.D.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7962139"/>
            <a:ext cx="8896571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TB Text 1"/>
                <a:ea typeface="UTB Text 1"/>
                <a:cs typeface="UTB Text 1"/>
                <a:sym typeface="UTB Text 1"/>
              </a:rPr>
              <a:t>Roman Kopeček; Patricie Milotová; Jakub Poštolka; Tereza Srnečková; Martin Šubrt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7555612"/>
            <a:ext cx="1356217" cy="49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Studenti: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699" y="5793487"/>
            <a:ext cx="3332435" cy="47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Akademičtí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pracovníci</a:t>
            </a:r>
            <a:r>
              <a:rPr lang="en-US" sz="2799" dirty="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4717162"/>
            <a:ext cx="3741896" cy="49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Místopředseda AS FLKŘ: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1312</Words>
  <Application>Microsoft Office PowerPoint</Application>
  <PresentationFormat>Vlastní</PresentationFormat>
  <Paragraphs>255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0" baseType="lpstr">
      <vt:lpstr>Open Sans Bold</vt:lpstr>
      <vt:lpstr>Open Sans</vt:lpstr>
      <vt:lpstr>UTB Text 2 Bold</vt:lpstr>
      <vt:lpstr>UTB Berlin</vt:lpstr>
      <vt:lpstr>Arial</vt:lpstr>
      <vt:lpstr>UTB Text 1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Kopie návrhu Prezentace FLKŘ_šablona</dc:title>
  <dc:creator>Zuzana Tučková</dc:creator>
  <cp:lastModifiedBy>Zuzana Tučková</cp:lastModifiedBy>
  <cp:revision>2</cp:revision>
  <dcterms:created xsi:type="dcterms:W3CDTF">2006-08-16T00:00:00Z</dcterms:created>
  <dcterms:modified xsi:type="dcterms:W3CDTF">2025-09-14T15:53:14Z</dcterms:modified>
  <dc:identifier>DAGsBakuI8w</dc:identifier>
</cp:coreProperties>
</file>