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Nourd" pitchFamily="2" charset="0"/>
      <p:regular r:id="rId12"/>
    </p:embeddedFont>
    <p:embeddedFont>
      <p:font typeface="Peace Sans" panose="02000505040000020004" pitchFamily="2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599" autoAdjust="0"/>
  </p:normalViewPr>
  <p:slideViewPr>
    <p:cSldViewPr>
      <p:cViewPr varScale="1">
        <p:scale>
          <a:sx n="70" d="100"/>
          <a:sy n="70" d="100"/>
        </p:scale>
        <p:origin x="84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2176657"/>
            <a:ext cx="6205232" cy="64296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71750" y="6473859"/>
            <a:ext cx="2175219" cy="197656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-10800000">
            <a:off x="4322604" y="362735"/>
            <a:ext cx="2102370" cy="210237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r="1009"/>
          <a:stretch>
            <a:fillRect/>
          </a:stretch>
        </p:blipFill>
        <p:spPr>
          <a:xfrm>
            <a:off x="1246131" y="1980920"/>
            <a:ext cx="6152946" cy="830608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 rot="-10800000">
            <a:off x="17010283" y="6366301"/>
            <a:ext cx="2555434" cy="2555434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9" name="Group 9"/>
          <p:cNvGrpSpPr/>
          <p:nvPr/>
        </p:nvGrpSpPr>
        <p:grpSpPr>
          <a:xfrm rot="-10800000">
            <a:off x="-1185795" y="3847218"/>
            <a:ext cx="2626641" cy="2626641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10800000">
            <a:off x="-278949" y="-223502"/>
            <a:ext cx="1153016" cy="1153016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13" name="Group 13"/>
          <p:cNvGrpSpPr/>
          <p:nvPr/>
        </p:nvGrpSpPr>
        <p:grpSpPr>
          <a:xfrm rot="-10800000">
            <a:off x="10663422" y="8793019"/>
            <a:ext cx="2421183" cy="2421183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6424974" y="1413920"/>
            <a:ext cx="12299841" cy="5629631"/>
            <a:chOff x="0" y="0"/>
            <a:chExt cx="16399788" cy="7506174"/>
          </a:xfrm>
        </p:grpSpPr>
        <p:sp>
          <p:nvSpPr>
            <p:cNvPr id="16" name="TextBox 16"/>
            <p:cNvSpPr txBox="1"/>
            <p:nvPr/>
          </p:nvSpPr>
          <p:spPr>
            <a:xfrm>
              <a:off x="0" y="123825"/>
              <a:ext cx="16399788" cy="4922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300"/>
                </a:lnSpc>
              </a:pPr>
              <a:r>
                <a:rPr lang="en-US" sz="13000">
                  <a:solidFill>
                    <a:srgbClr val="171717"/>
                  </a:solidFill>
                  <a:latin typeface="Peace Sans"/>
                </a:rPr>
                <a:t>ROSTISLAV</a:t>
              </a:r>
            </a:p>
            <a:p>
              <a:pPr algn="ctr">
                <a:lnSpc>
                  <a:spcPts val="14300"/>
                </a:lnSpc>
              </a:pPr>
              <a:r>
                <a:rPr lang="en-US" sz="13000">
                  <a:solidFill>
                    <a:srgbClr val="171717"/>
                  </a:solidFill>
                  <a:latin typeface="Peace Sans"/>
                </a:rPr>
                <a:t>GREGOR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5464649"/>
              <a:ext cx="16399788" cy="2041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171717"/>
                  </a:solidFill>
                  <a:latin typeface="Peace Sans"/>
                </a:rPr>
                <a:t>KANDIDÁT DO AKADEMICKÉHO SENÁTU 2023</a:t>
              </a:r>
            </a:p>
          </p:txBody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396518" y="-40366"/>
            <a:ext cx="4891482" cy="10690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8534" y="21625"/>
            <a:ext cx="4891482" cy="1937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384"/>
              </a:lnSpc>
              <a:spcBef>
                <a:spcPct val="0"/>
              </a:spcBef>
            </a:pPr>
            <a:r>
              <a:rPr lang="en-US" sz="11703" dirty="0" err="1">
                <a:solidFill>
                  <a:srgbClr val="171717"/>
                </a:solidFill>
                <a:latin typeface="Nourd"/>
              </a:rPr>
              <a:t>Obsah</a:t>
            </a:r>
            <a:endParaRPr lang="en-US" sz="11703" dirty="0">
              <a:solidFill>
                <a:srgbClr val="171717"/>
              </a:solidFill>
              <a:latin typeface="Nourd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5534" y="1791568"/>
            <a:ext cx="4357481" cy="48044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396518" y="-40366"/>
            <a:ext cx="4891482" cy="106906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 rot="3703501">
            <a:off x="7693514" y="-373683"/>
            <a:ext cx="7899923" cy="19444661"/>
            <a:chOff x="0" y="0"/>
            <a:chExt cx="2080638" cy="51212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80638" cy="5121228"/>
            </a:xfrm>
            <a:custGeom>
              <a:avLst/>
              <a:gdLst/>
              <a:ahLst/>
              <a:cxnLst/>
              <a:rect l="l" t="t" r="r" b="b"/>
              <a:pathLst>
                <a:path w="2080638" h="5121228">
                  <a:moveTo>
                    <a:pt x="0" y="0"/>
                  </a:moveTo>
                  <a:lnTo>
                    <a:pt x="2080638" y="0"/>
                  </a:lnTo>
                  <a:lnTo>
                    <a:pt x="2080638" y="5121228"/>
                  </a:lnTo>
                  <a:lnTo>
                    <a:pt x="0" y="5121228"/>
                  </a:lnTo>
                  <a:close/>
                </a:path>
              </a:pathLst>
            </a:custGeom>
            <a:solidFill>
              <a:srgbClr val="C8D21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481762" y="6248378"/>
            <a:ext cx="1612475" cy="161247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55565" y="2363452"/>
            <a:ext cx="7531235" cy="3162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295400" lvl="1" indent="-647700">
              <a:lnSpc>
                <a:spcPts val="8400"/>
              </a:lnSpc>
              <a:buFont typeface="Arial"/>
              <a:buChar char="•"/>
            </a:pPr>
            <a:r>
              <a:rPr lang="en-US" sz="6000" dirty="0">
                <a:solidFill>
                  <a:srgbClr val="171717"/>
                </a:solidFill>
                <a:latin typeface="Nourd"/>
              </a:rPr>
              <a:t>O </a:t>
            </a:r>
            <a:r>
              <a:rPr lang="en-US" sz="6000" dirty="0" err="1">
                <a:solidFill>
                  <a:srgbClr val="171717"/>
                </a:solidFill>
                <a:latin typeface="Nourd"/>
              </a:rPr>
              <a:t>mně</a:t>
            </a:r>
            <a:endParaRPr lang="en-US" sz="6000" dirty="0">
              <a:solidFill>
                <a:srgbClr val="171717"/>
              </a:solidFill>
              <a:latin typeface="Nourd"/>
            </a:endParaRPr>
          </a:p>
          <a:p>
            <a:pPr marL="1295400" lvl="1" indent="-647700">
              <a:lnSpc>
                <a:spcPts val="8400"/>
              </a:lnSpc>
              <a:buFont typeface="Arial"/>
              <a:buChar char="•"/>
            </a:pPr>
            <a:r>
              <a:rPr lang="en-US" sz="6000" dirty="0" err="1">
                <a:solidFill>
                  <a:srgbClr val="171717"/>
                </a:solidFill>
                <a:latin typeface="Nourd"/>
              </a:rPr>
              <a:t>Proč</a:t>
            </a:r>
            <a:r>
              <a:rPr lang="en-US" sz="6000" dirty="0">
                <a:solidFill>
                  <a:srgbClr val="171717"/>
                </a:solidFill>
                <a:latin typeface="Nourd"/>
              </a:rPr>
              <a:t> </a:t>
            </a:r>
            <a:r>
              <a:rPr lang="en-US" sz="6000" dirty="0" err="1">
                <a:solidFill>
                  <a:srgbClr val="171717"/>
                </a:solidFill>
                <a:latin typeface="Nourd"/>
              </a:rPr>
              <a:t>kandiduji</a:t>
            </a:r>
            <a:endParaRPr lang="en-US" sz="6000" dirty="0">
              <a:solidFill>
                <a:srgbClr val="171717"/>
              </a:solidFill>
              <a:latin typeface="Nourd"/>
            </a:endParaRPr>
          </a:p>
          <a:p>
            <a:pPr marL="1295400" lvl="1" indent="-647700">
              <a:lnSpc>
                <a:spcPts val="8400"/>
              </a:lnSpc>
              <a:buFont typeface="Arial"/>
              <a:buChar char="•"/>
            </a:pPr>
            <a:r>
              <a:rPr lang="en-US" sz="6000" dirty="0" err="1">
                <a:solidFill>
                  <a:srgbClr val="171717"/>
                </a:solidFill>
                <a:latin typeface="Nourd"/>
              </a:rPr>
              <a:t>Prohlášení</a:t>
            </a:r>
            <a:endParaRPr lang="en-US" sz="6000" dirty="0">
              <a:solidFill>
                <a:srgbClr val="171717"/>
              </a:solidFill>
              <a:latin typeface="Nourd"/>
            </a:endParaRPr>
          </a:p>
        </p:txBody>
      </p:sp>
      <p:grpSp>
        <p:nvGrpSpPr>
          <p:cNvPr id="12" name="Group 12"/>
          <p:cNvGrpSpPr/>
          <p:nvPr/>
        </p:nvGrpSpPr>
        <p:grpSpPr>
          <a:xfrm rot="-10800000">
            <a:off x="10177043" y="7742891"/>
            <a:ext cx="711449" cy="711449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4" name="Group 14"/>
          <p:cNvGrpSpPr/>
          <p:nvPr/>
        </p:nvGrpSpPr>
        <p:grpSpPr>
          <a:xfrm rot="-10800000">
            <a:off x="13396518" y="5525752"/>
            <a:ext cx="1528864" cy="1528864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6" name="Group 16"/>
          <p:cNvGrpSpPr/>
          <p:nvPr/>
        </p:nvGrpSpPr>
        <p:grpSpPr>
          <a:xfrm rot="-10800000">
            <a:off x="12818960" y="9616005"/>
            <a:ext cx="1341990" cy="1341990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8" name="Group 18"/>
          <p:cNvGrpSpPr/>
          <p:nvPr/>
        </p:nvGrpSpPr>
        <p:grpSpPr>
          <a:xfrm rot="-10800000">
            <a:off x="4369406" y="9267365"/>
            <a:ext cx="697279" cy="697279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564939"/>
            <a:ext cx="18288000" cy="4722061"/>
            <a:chOff x="0" y="0"/>
            <a:chExt cx="4816593" cy="12436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243671"/>
            </a:xfrm>
            <a:custGeom>
              <a:avLst/>
              <a:gdLst/>
              <a:ahLst/>
              <a:cxnLst/>
              <a:rect l="l" t="t" r="r" b="b"/>
              <a:pathLst>
                <a:path w="4816592" h="1243671">
                  <a:moveTo>
                    <a:pt x="0" y="0"/>
                  </a:moveTo>
                  <a:lnTo>
                    <a:pt x="4816592" y="0"/>
                  </a:lnTo>
                  <a:lnTo>
                    <a:pt x="4816592" y="1243671"/>
                  </a:lnTo>
                  <a:lnTo>
                    <a:pt x="0" y="1243671"/>
                  </a:lnTo>
                  <a:close/>
                </a:path>
              </a:pathLst>
            </a:custGeom>
            <a:solidFill>
              <a:srgbClr val="C8D21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96699" y="1182278"/>
            <a:ext cx="6513252" cy="2180047"/>
            <a:chOff x="0" y="0"/>
            <a:chExt cx="8684335" cy="2906729"/>
          </a:xfrm>
        </p:grpSpPr>
        <p:sp>
          <p:nvSpPr>
            <p:cNvPr id="6" name="TextBox 6"/>
            <p:cNvSpPr txBox="1"/>
            <p:nvPr/>
          </p:nvSpPr>
          <p:spPr>
            <a:xfrm>
              <a:off x="0" y="85725"/>
              <a:ext cx="8684335" cy="1840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450"/>
                </a:lnSpc>
              </a:pPr>
              <a:r>
                <a:rPr lang="en-US" sz="9500">
                  <a:solidFill>
                    <a:srgbClr val="FFFFFF"/>
                  </a:solidFill>
                  <a:latin typeface="Peace Sans"/>
                </a:rPr>
                <a:t>O MNĚ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297129"/>
              <a:ext cx="8684335" cy="609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0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468337" y="5358564"/>
            <a:ext cx="10060183" cy="1635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300"/>
              </a:lnSpc>
            </a:pPr>
            <a:r>
              <a:rPr lang="en-US" sz="9500">
                <a:solidFill>
                  <a:srgbClr val="171717"/>
                </a:solidFill>
                <a:latin typeface="Peace Sans"/>
              </a:rPr>
              <a:t>zájmy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2609" y="2787759"/>
            <a:ext cx="15901463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Nourd"/>
              </a:rPr>
              <a:t>narozen v roce 2002 ve Zlíně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Nourd"/>
              </a:rPr>
              <a:t>studium na Střední průmyslové škole a Obchodní akademii Uherský Brod obor elektrotechnika, zaměření na počítačové a síťové technologie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Nourd"/>
              </a:rPr>
              <a:t>od roku 2022 student FLKŘ , bakalářské prezenční studium, obor </a:t>
            </a:r>
            <a:r>
              <a:rPr lang="en-US" sz="3000">
                <a:solidFill>
                  <a:srgbClr val="FFFFFF"/>
                </a:solidFill>
                <a:latin typeface="Nourd Medium"/>
              </a:rPr>
              <a:t>Management rizik</a:t>
            </a:r>
          </a:p>
          <a:p>
            <a:pPr marL="647700" lvl="1" indent="-323850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Nourd"/>
              </a:rPr>
              <a:t>Administrace webu FLKŘ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730406" y="7050839"/>
            <a:ext cx="3528894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Nourd"/>
              </a:rPr>
              <a:t>cestování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Nourd"/>
              </a:rPr>
              <a:t>sportovní střelba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Nourd"/>
              </a:rPr>
              <a:t>grafický design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Nourd"/>
              </a:rPr>
              <a:t>tvorba webů</a:t>
            </a:r>
          </a:p>
        </p:txBody>
      </p:sp>
      <p:grpSp>
        <p:nvGrpSpPr>
          <p:cNvPr id="11" name="Group 11"/>
          <p:cNvGrpSpPr/>
          <p:nvPr/>
        </p:nvGrpSpPr>
        <p:grpSpPr>
          <a:xfrm rot="-10800000">
            <a:off x="-273095" y="8647603"/>
            <a:ext cx="2102370" cy="2102370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3" name="Group 13"/>
          <p:cNvGrpSpPr/>
          <p:nvPr/>
        </p:nvGrpSpPr>
        <p:grpSpPr>
          <a:xfrm rot="-10800000">
            <a:off x="5111549" y="7413321"/>
            <a:ext cx="990067" cy="990067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5" name="Group 15"/>
          <p:cNvGrpSpPr/>
          <p:nvPr/>
        </p:nvGrpSpPr>
        <p:grpSpPr>
          <a:xfrm rot="-10800000">
            <a:off x="1211234" y="5942503"/>
            <a:ext cx="328873" cy="328873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7" name="Group 17"/>
          <p:cNvGrpSpPr/>
          <p:nvPr/>
        </p:nvGrpSpPr>
        <p:grpSpPr>
          <a:xfrm rot="-10800000">
            <a:off x="9992840" y="9131498"/>
            <a:ext cx="1341990" cy="1341990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9" name="Group 19"/>
          <p:cNvGrpSpPr/>
          <p:nvPr/>
        </p:nvGrpSpPr>
        <p:grpSpPr>
          <a:xfrm rot="-10800000">
            <a:off x="10513646" y="6106940"/>
            <a:ext cx="683110" cy="683110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407534"/>
            <a:ext cx="18288000" cy="4879466"/>
            <a:chOff x="0" y="0"/>
            <a:chExt cx="4816593" cy="12851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285127"/>
            </a:xfrm>
            <a:custGeom>
              <a:avLst/>
              <a:gdLst/>
              <a:ahLst/>
              <a:cxnLst/>
              <a:rect l="l" t="t" r="r" b="b"/>
              <a:pathLst>
                <a:path w="4816592" h="1285127">
                  <a:moveTo>
                    <a:pt x="0" y="0"/>
                  </a:moveTo>
                  <a:lnTo>
                    <a:pt x="4816592" y="0"/>
                  </a:lnTo>
                  <a:lnTo>
                    <a:pt x="4816592" y="1285127"/>
                  </a:lnTo>
                  <a:lnTo>
                    <a:pt x="0" y="1285127"/>
                  </a:lnTo>
                  <a:close/>
                </a:path>
              </a:pathLst>
            </a:custGeom>
            <a:solidFill>
              <a:srgbClr val="C8D21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782372"/>
            <a:ext cx="15552080" cy="2682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450"/>
              </a:lnSpc>
            </a:pPr>
            <a:r>
              <a:rPr lang="en-US" sz="9500">
                <a:solidFill>
                  <a:srgbClr val="FFFFFF"/>
                </a:solidFill>
                <a:latin typeface="Peace Sans"/>
              </a:rPr>
              <a:t>MOTIVACE KE KANDIDATUŘE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3341" y="6038850"/>
            <a:ext cx="9089350" cy="424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71717"/>
                </a:solidFill>
                <a:latin typeface="Nourd"/>
              </a:rPr>
              <a:t>zájmy studentů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71717"/>
                </a:solidFill>
                <a:latin typeface="Nourd"/>
              </a:rPr>
              <a:t>hlasovací vyváženost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71717"/>
                </a:solidFill>
                <a:latin typeface="Nourd"/>
              </a:rPr>
              <a:t>informovanost o směru fakulty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71717"/>
                </a:solidFill>
                <a:latin typeface="Nourd"/>
              </a:rPr>
              <a:t>poskytování příležitostí našim studentům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171717"/>
                </a:solidFill>
                <a:latin typeface="Nourd"/>
              </a:rPr>
              <a:t>podporu podpůrného a inkluzivního akademického prostředí</a:t>
            </a:r>
          </a:p>
          <a:p>
            <a:pPr>
              <a:lnSpc>
                <a:spcPts val="4200"/>
              </a:lnSpc>
            </a:pPr>
            <a:endParaRPr lang="en-US" sz="3000">
              <a:solidFill>
                <a:srgbClr val="171717"/>
              </a:solidFill>
              <a:latin typeface="Nourd"/>
            </a:endParaRPr>
          </a:p>
          <a:p>
            <a:pPr>
              <a:lnSpc>
                <a:spcPts val="4200"/>
              </a:lnSpc>
            </a:pPr>
            <a:endParaRPr lang="en-US" sz="3000">
              <a:solidFill>
                <a:srgbClr val="171717"/>
              </a:solidFill>
              <a:latin typeface="Nourd"/>
            </a:endParaRPr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16332814" y="8486047"/>
            <a:ext cx="2350336" cy="235033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9" name="Group 9"/>
          <p:cNvGrpSpPr/>
          <p:nvPr/>
        </p:nvGrpSpPr>
        <p:grpSpPr>
          <a:xfrm rot="-10800000">
            <a:off x="9144000" y="7994789"/>
            <a:ext cx="1471829" cy="1471829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10800000">
            <a:off x="13363037" y="6365220"/>
            <a:ext cx="423288" cy="423288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3" name="Group 13"/>
          <p:cNvGrpSpPr/>
          <p:nvPr/>
        </p:nvGrpSpPr>
        <p:grpSpPr>
          <a:xfrm rot="-10800000">
            <a:off x="7426030" y="5654632"/>
            <a:ext cx="441368" cy="441368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06293" y="4572000"/>
            <a:ext cx="11875414" cy="1384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Nourd"/>
              </a:rPr>
              <a:t>• že nepřísluším k jiné akademické obci.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Nourd"/>
              </a:rPr>
              <a:t>• že nejsem členem žádné politické strany ani hnutí.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81271" y="2252913"/>
            <a:ext cx="6525459" cy="157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Peace Sans Bold"/>
              </a:rPr>
              <a:t>Prohlášení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396518" y="-40366"/>
            <a:ext cx="4891482" cy="1069066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 rot="-10800000">
            <a:off x="17010283" y="6366301"/>
            <a:ext cx="2555434" cy="2555434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7" name="Group 7"/>
          <p:cNvGrpSpPr/>
          <p:nvPr/>
        </p:nvGrpSpPr>
        <p:grpSpPr>
          <a:xfrm rot="-10800000">
            <a:off x="-576508" y="8122956"/>
            <a:ext cx="2626641" cy="2626641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9" name="Group 9"/>
          <p:cNvGrpSpPr/>
          <p:nvPr/>
        </p:nvGrpSpPr>
        <p:grpSpPr>
          <a:xfrm rot="-10800000">
            <a:off x="-416204" y="3733324"/>
            <a:ext cx="1153016" cy="1153016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10800000">
            <a:off x="7744512" y="9076408"/>
            <a:ext cx="2421183" cy="2421183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13" name="Group 13"/>
          <p:cNvGrpSpPr/>
          <p:nvPr/>
        </p:nvGrpSpPr>
        <p:grpSpPr>
          <a:xfrm rot="-10800000">
            <a:off x="2155108" y="331518"/>
            <a:ext cx="2102370" cy="2102370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59687" y="4044950"/>
            <a:ext cx="8368626" cy="226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>
                <a:solidFill>
                  <a:srgbClr val="171717"/>
                </a:solidFill>
                <a:latin typeface="Peace Sans"/>
              </a:rPr>
              <a:t>DĚKUJI ZA POZORNOST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396518" y="-40366"/>
            <a:ext cx="4891482" cy="1069066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-10800000">
            <a:off x="16064841" y="8194163"/>
            <a:ext cx="2555434" cy="255543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6" name="Group 6"/>
          <p:cNvGrpSpPr/>
          <p:nvPr/>
        </p:nvGrpSpPr>
        <p:grpSpPr>
          <a:xfrm rot="-10800000">
            <a:off x="1941388" y="7109121"/>
            <a:ext cx="1719795" cy="171979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8" name="Group 8"/>
          <p:cNvGrpSpPr/>
          <p:nvPr/>
        </p:nvGrpSpPr>
        <p:grpSpPr>
          <a:xfrm rot="-10800000">
            <a:off x="-576508" y="2698953"/>
            <a:ext cx="1153016" cy="115301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10" name="Group 10"/>
          <p:cNvGrpSpPr/>
          <p:nvPr/>
        </p:nvGrpSpPr>
        <p:grpSpPr>
          <a:xfrm rot="-10800000">
            <a:off x="-1210592" y="-1045331"/>
            <a:ext cx="2421183" cy="242118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10800000">
            <a:off x="8370862" y="814413"/>
            <a:ext cx="2102370" cy="2102370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14" name="Group 14"/>
          <p:cNvGrpSpPr/>
          <p:nvPr/>
        </p:nvGrpSpPr>
        <p:grpSpPr>
          <a:xfrm rot="-10800000">
            <a:off x="14927820" y="3726418"/>
            <a:ext cx="1277717" cy="1277717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  <p:grpSp>
        <p:nvGrpSpPr>
          <p:cNvPr id="16" name="Group 16"/>
          <p:cNvGrpSpPr/>
          <p:nvPr/>
        </p:nvGrpSpPr>
        <p:grpSpPr>
          <a:xfrm rot="-10800000">
            <a:off x="8370862" y="7969018"/>
            <a:ext cx="1277717" cy="1277717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8D210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107</Words>
  <Application>Microsoft Macintosh PowerPoint</Application>
  <PresentationFormat>Vlastní</PresentationFormat>
  <Paragraphs>27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3" baseType="lpstr">
      <vt:lpstr>Arial</vt:lpstr>
      <vt:lpstr>Peace Sans Bold</vt:lpstr>
      <vt:lpstr>Nourd</vt:lpstr>
      <vt:lpstr>Calibri</vt:lpstr>
      <vt:lpstr>Peace Sans</vt:lpstr>
      <vt:lpstr>Nourd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Paper Texture with PNG Cutout Student Part-Time Customer Service Representative Video Resume Talking Presentation</dc:title>
  <cp:lastModifiedBy>Rostislav Gregor</cp:lastModifiedBy>
  <cp:revision>3</cp:revision>
  <dcterms:created xsi:type="dcterms:W3CDTF">2006-08-16T00:00:00Z</dcterms:created>
  <dcterms:modified xsi:type="dcterms:W3CDTF">2023-02-25T15:59:59Z</dcterms:modified>
  <dc:identifier>DAFbecHQwjc</dc:identifier>
</cp:coreProperties>
</file>